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27"/>
  </p:handoutMasterIdLst>
  <p:sldIdLst>
    <p:sldId id="256" r:id="rId2"/>
    <p:sldId id="260" r:id="rId3"/>
    <p:sldId id="262" r:id="rId4"/>
    <p:sldId id="261"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58" r:id="rId25"/>
    <p:sldId id="259"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94674" autoAdjust="0"/>
  </p:normalViewPr>
  <p:slideViewPr>
    <p:cSldViewPr snapToGrid="0" snapToObjects="1">
      <p:cViewPr varScale="1">
        <p:scale>
          <a:sx n="110" d="100"/>
          <a:sy n="110" d="100"/>
        </p:scale>
        <p:origin x="164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99" d="100"/>
          <a:sy n="99" d="100"/>
        </p:scale>
        <p:origin x="4272"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62F405-53E9-1A4C-8348-5B29B4FFB257}" type="datetimeFigureOut">
              <a:rPr lang="en-US" smtClean="0"/>
              <a:t>3/23/2017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D444E51-12F2-D84D-911D-A2C5FCCABE9E}" type="slidenum">
              <a:rPr lang="en-US" smtClean="0"/>
              <a:t>‹#›</a:t>
            </a:fld>
            <a:endParaRPr lang="en-US"/>
          </a:p>
        </p:txBody>
      </p:sp>
    </p:spTree>
    <p:extLst>
      <p:ext uri="{BB962C8B-B14F-4D97-AF65-F5344CB8AC3E}">
        <p14:creationId xmlns:p14="http://schemas.microsoft.com/office/powerpoint/2010/main" val="205034741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144597-C808-5040-ACCB-7E14BC3F29A7}" type="datetimeFigureOut">
              <a:rPr lang="en-US" smtClean="0"/>
              <a:t>3/23/2017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71B48-AD66-4C49-99CD-21B208111792}" type="slidenum">
              <a:rPr lang="en-US" smtClean="0"/>
              <a:t>‹#›</a:t>
            </a:fld>
            <a:endParaRPr lang="en-US"/>
          </a:p>
        </p:txBody>
      </p:sp>
    </p:spTree>
    <p:extLst>
      <p:ext uri="{BB962C8B-B14F-4D97-AF65-F5344CB8AC3E}">
        <p14:creationId xmlns:p14="http://schemas.microsoft.com/office/powerpoint/2010/main" val="2306400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144597-C808-5040-ACCB-7E14BC3F29A7}" type="datetimeFigureOut">
              <a:rPr lang="en-US" smtClean="0"/>
              <a:t>3/23/2017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71B48-AD66-4C49-99CD-21B208111792}" type="slidenum">
              <a:rPr lang="en-US" smtClean="0"/>
              <a:t>‹#›</a:t>
            </a:fld>
            <a:endParaRPr lang="en-US"/>
          </a:p>
        </p:txBody>
      </p:sp>
    </p:spTree>
    <p:extLst>
      <p:ext uri="{BB962C8B-B14F-4D97-AF65-F5344CB8AC3E}">
        <p14:creationId xmlns:p14="http://schemas.microsoft.com/office/powerpoint/2010/main" val="172841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144597-C808-5040-ACCB-7E14BC3F29A7}" type="datetimeFigureOut">
              <a:rPr lang="en-US" smtClean="0"/>
              <a:t>3/23/2017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71B48-AD66-4C49-99CD-21B208111792}" type="slidenum">
              <a:rPr lang="en-US" smtClean="0"/>
              <a:t>‹#›</a:t>
            </a:fld>
            <a:endParaRPr lang="en-US"/>
          </a:p>
        </p:txBody>
      </p:sp>
    </p:spTree>
    <p:extLst>
      <p:ext uri="{BB962C8B-B14F-4D97-AF65-F5344CB8AC3E}">
        <p14:creationId xmlns:p14="http://schemas.microsoft.com/office/powerpoint/2010/main" val="574250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144597-C808-5040-ACCB-7E14BC3F29A7}" type="datetimeFigureOut">
              <a:rPr lang="en-US" smtClean="0"/>
              <a:t>3/23/2017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71B48-AD66-4C49-99CD-21B208111792}" type="slidenum">
              <a:rPr lang="en-US" smtClean="0"/>
              <a:t>‹#›</a:t>
            </a:fld>
            <a:endParaRPr lang="en-US"/>
          </a:p>
        </p:txBody>
      </p:sp>
    </p:spTree>
    <p:extLst>
      <p:ext uri="{BB962C8B-B14F-4D97-AF65-F5344CB8AC3E}">
        <p14:creationId xmlns:p14="http://schemas.microsoft.com/office/powerpoint/2010/main" val="3605655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144597-C808-5040-ACCB-7E14BC3F29A7}" type="datetimeFigureOut">
              <a:rPr lang="en-US" smtClean="0"/>
              <a:t>3/23/2017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71B48-AD66-4C49-99CD-21B208111792}" type="slidenum">
              <a:rPr lang="en-US" smtClean="0"/>
              <a:t>‹#›</a:t>
            </a:fld>
            <a:endParaRPr lang="en-US"/>
          </a:p>
        </p:txBody>
      </p:sp>
    </p:spTree>
    <p:extLst>
      <p:ext uri="{BB962C8B-B14F-4D97-AF65-F5344CB8AC3E}">
        <p14:creationId xmlns:p14="http://schemas.microsoft.com/office/powerpoint/2010/main" val="2449117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144597-C808-5040-ACCB-7E14BC3F29A7}" type="datetimeFigureOut">
              <a:rPr lang="en-US" smtClean="0"/>
              <a:t>3/23/2017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71B48-AD66-4C49-99CD-21B208111792}" type="slidenum">
              <a:rPr lang="en-US" smtClean="0"/>
              <a:t>‹#›</a:t>
            </a:fld>
            <a:endParaRPr lang="en-US"/>
          </a:p>
        </p:txBody>
      </p:sp>
    </p:spTree>
    <p:extLst>
      <p:ext uri="{BB962C8B-B14F-4D97-AF65-F5344CB8AC3E}">
        <p14:creationId xmlns:p14="http://schemas.microsoft.com/office/powerpoint/2010/main" val="1516770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144597-C808-5040-ACCB-7E14BC3F29A7}" type="datetimeFigureOut">
              <a:rPr lang="en-US" smtClean="0"/>
              <a:t>3/23/2017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271B48-AD66-4C49-99CD-21B208111792}" type="slidenum">
              <a:rPr lang="en-US" smtClean="0"/>
              <a:t>‹#›</a:t>
            </a:fld>
            <a:endParaRPr lang="en-US"/>
          </a:p>
        </p:txBody>
      </p:sp>
    </p:spTree>
    <p:extLst>
      <p:ext uri="{BB962C8B-B14F-4D97-AF65-F5344CB8AC3E}">
        <p14:creationId xmlns:p14="http://schemas.microsoft.com/office/powerpoint/2010/main" val="3383092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BE144597-C808-5040-ACCB-7E14BC3F29A7}" type="datetimeFigureOut">
              <a:rPr lang="en-US" smtClean="0"/>
              <a:t>3/23/2017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271B48-AD66-4C49-99CD-21B208111792}" type="slidenum">
              <a:rPr lang="en-US" smtClean="0"/>
              <a:t>‹#›</a:t>
            </a:fld>
            <a:endParaRPr lang="en-US"/>
          </a:p>
        </p:txBody>
      </p:sp>
    </p:spTree>
    <p:extLst>
      <p:ext uri="{BB962C8B-B14F-4D97-AF65-F5344CB8AC3E}">
        <p14:creationId xmlns:p14="http://schemas.microsoft.com/office/powerpoint/2010/main" val="823509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144597-C808-5040-ACCB-7E14BC3F29A7}" type="datetimeFigureOut">
              <a:rPr lang="en-US" smtClean="0"/>
              <a:t>3/23/2017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271B48-AD66-4C49-99CD-21B208111792}" type="slidenum">
              <a:rPr lang="en-US" smtClean="0"/>
              <a:t>‹#›</a:t>
            </a:fld>
            <a:endParaRPr lang="en-US"/>
          </a:p>
        </p:txBody>
      </p:sp>
    </p:spTree>
    <p:extLst>
      <p:ext uri="{BB962C8B-B14F-4D97-AF65-F5344CB8AC3E}">
        <p14:creationId xmlns:p14="http://schemas.microsoft.com/office/powerpoint/2010/main" val="3076144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144597-C808-5040-ACCB-7E14BC3F29A7}" type="datetimeFigureOut">
              <a:rPr lang="en-US" smtClean="0"/>
              <a:t>3/23/2017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71B48-AD66-4C49-99CD-21B208111792}" type="slidenum">
              <a:rPr lang="en-US" smtClean="0"/>
              <a:t>‹#›</a:t>
            </a:fld>
            <a:endParaRPr lang="en-US"/>
          </a:p>
        </p:txBody>
      </p:sp>
    </p:spTree>
    <p:extLst>
      <p:ext uri="{BB962C8B-B14F-4D97-AF65-F5344CB8AC3E}">
        <p14:creationId xmlns:p14="http://schemas.microsoft.com/office/powerpoint/2010/main" val="1829965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144597-C808-5040-ACCB-7E14BC3F29A7}" type="datetimeFigureOut">
              <a:rPr lang="en-US" smtClean="0"/>
              <a:t>3/23/2017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71B48-AD66-4C49-99CD-21B208111792}" type="slidenum">
              <a:rPr lang="en-US" smtClean="0"/>
              <a:t>‹#›</a:t>
            </a:fld>
            <a:endParaRPr lang="en-US"/>
          </a:p>
        </p:txBody>
      </p:sp>
    </p:spTree>
    <p:extLst>
      <p:ext uri="{BB962C8B-B14F-4D97-AF65-F5344CB8AC3E}">
        <p14:creationId xmlns:p14="http://schemas.microsoft.com/office/powerpoint/2010/main" val="1623605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144597-C808-5040-ACCB-7E14BC3F29A7}" type="datetimeFigureOut">
              <a:rPr lang="en-US" smtClean="0"/>
              <a:t>3/23/2017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271B48-AD66-4C49-99CD-21B208111792}" type="slidenum">
              <a:rPr lang="en-US" smtClean="0"/>
              <a:t>‹#›</a:t>
            </a:fld>
            <a:endParaRPr lang="en-US"/>
          </a:p>
        </p:txBody>
      </p:sp>
    </p:spTree>
    <p:extLst>
      <p:ext uri="{BB962C8B-B14F-4D97-AF65-F5344CB8AC3E}">
        <p14:creationId xmlns:p14="http://schemas.microsoft.com/office/powerpoint/2010/main" val="616468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wiley.com/WileyCDA/WileyTitle/productCd-1119231388,descCd-buy.html"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www.wiley.com/WileyCDA/WileyTitle/productCd-1119231388,descCd-buy.html"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www.wiley.com/WileyCDA/WileyTitle/productCd-1119231388,descCd-buy.html"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www.wiley.com/WileyCDA/WileyTitle/productCd-1119231388,descCd-buy.html"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www.wiley.com/WileyCDA/WileyTitle/productCd-1119231388,descCd-buy.html"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www.wiley.com/WileyCDA/WileyTitle/productCd-1119231388,descCd-buy.html"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www.wiley.com/WileyCDA/WileyTitle/productCd-1119231388,descCd-buy.html"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www.wiley.com/WileyCDA/WileyTitle/productCd-1119231388,descCd-buy.html"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www.wiley.com/WileyCDA/WileyTitle/productCd-1119231388,descCd-buy.html"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www.wiley.com/WileyCDA/WileyTitle/productCd-1119231388,descCd-buy.html"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www.wiley.com/WileyCDA/WileyTitle/productCd-1119231388,descCd-buy.html"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www.wiley.com/WileyCDA/WileyTitle/productCd-1119231388,descCd-buy.html"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www.wiley.com/WileyCDA/WileyTitle/productCd-1119231388,descCd-buy.html"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www.wiley.com/WileyCDA/WileyTitle/productCd-1119231388,descCd-buy.html"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www.wiley.com/WileyCDA/WileyTitle/productCd-1119231388,descCd-buy.html"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www.wiley.com/WileyCDA/WileyTitle/productCd-1119231388,descCd-buy.html"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www.wiley.com/buy/9781119231387" TargetMode="External"/><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hyperlink" Target="http://www.wiley.com/buy/9781118965832"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twitter.com/BernardMarr" TargetMode="External"/><Relationship Id="rId3" Type="http://schemas.openxmlformats.org/officeDocument/2006/relationships/hyperlink" Target="http://www.forbes.com/sites/bernardmarr/#5997b0471a57" TargetMode="External"/><Relationship Id="rId7" Type="http://schemas.openxmlformats.org/officeDocument/2006/relationships/hyperlink" Target="https://www.linkedin.com/in/bernardmarr" TargetMode="External"/><Relationship Id="rId12" Type="http://schemas.openxmlformats.org/officeDocument/2006/relationships/hyperlink" Target="http://www.amazon.com/gp/product/1119231388/ref=as_li_qf_sp_asin_il_tl?ie=UTF8&amp;camp=1789&amp;creative=9325&amp;creativeASIN=1119231388&amp;linkCode=as2&amp;tag=httpwwwapinst-20&amp;linkId=YAS2WNM6NDLJ62ZM" TargetMode="Externa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hyperlink" Target="https://www.youtube.com/user/bernardmarr?feature=watch" TargetMode="External"/><Relationship Id="rId11" Type="http://schemas.openxmlformats.org/officeDocument/2006/relationships/hyperlink" Target="https://www.amazon.co.uk/Big-Data-Practice-Cases-Extraordinary/dp/1119231388?ie=UTF8&amp;camp=1634&amp;creative=6738&amp;creativeASIN=1119231388&amp;linkCode=as2&amp;redirect=true&amp;ref_=as_li_qf_sp_asin_il_tl&amp;tag=wwwwapinstitu-21" TargetMode="External"/><Relationship Id="rId5" Type="http://schemas.openxmlformats.org/officeDocument/2006/relationships/hyperlink" Target="https://www.facebook.com/apinstitute" TargetMode="External"/><Relationship Id="rId10" Type="http://schemas.openxmlformats.org/officeDocument/2006/relationships/hyperlink" Target="https://www.facebook.com/BernardWMarr/" TargetMode="External"/><Relationship Id="rId4" Type="http://schemas.openxmlformats.org/officeDocument/2006/relationships/hyperlink" Target="https://www.linkedin.com/today/posts/bernardmarr" TargetMode="External"/><Relationship Id="rId9" Type="http://schemas.openxmlformats.org/officeDocument/2006/relationships/hyperlink" Target="https://plus.google.com/112735442179895525362/post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www.wiley.com/WileyCDA/WileyTitle/productCd-1119231388,descCd-buy.html"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www.wiley.com/WileyCDA/WileyTitle/productCd-1119231388,descCd-buy.html" TargetMode="Externa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tiff"/></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www.wiley.com/WileyCDA/WileyTitle/productCd-1119231388,descCd-buy.html"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www.wiley.com/WileyCDA/WileyTitle/productCd-1119231388,descCd-buy.html"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www.wiley.com/WileyCDA/WileyTitle/productCd-1119231388,descCd-buy.html"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www.wiley.com/WileyCDA/WileyTitle/productCd-1119231388,descCd-buy.html"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www.wiley.com/WileyCDA/WileyTitle/productCd-1119231388,descCd-buy.html"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47540"/>
            <a:ext cx="7772400" cy="1470025"/>
          </a:xfrm>
        </p:spPr>
        <p:txBody>
          <a:bodyPr>
            <a:noAutofit/>
          </a:bodyPr>
          <a:lstStyle/>
          <a:p>
            <a:r>
              <a:rPr lang="en-US" sz="15000" b="1" dirty="0" smtClean="0"/>
              <a:t>Big Data</a:t>
            </a:r>
            <a:endParaRPr lang="en-US" sz="15000" b="1" dirty="0"/>
          </a:p>
        </p:txBody>
      </p:sp>
      <p:sp>
        <p:nvSpPr>
          <p:cNvPr id="3" name="Subtitle 2"/>
          <p:cNvSpPr>
            <a:spLocks noGrp="1"/>
          </p:cNvSpPr>
          <p:nvPr>
            <p:ph type="subTitle" idx="1"/>
          </p:nvPr>
        </p:nvSpPr>
        <p:spPr>
          <a:xfrm>
            <a:off x="1371600" y="3577975"/>
            <a:ext cx="6400800" cy="1752600"/>
          </a:xfrm>
        </p:spPr>
        <p:txBody>
          <a:bodyPr>
            <a:normAutofit/>
          </a:bodyPr>
          <a:lstStyle/>
          <a:p>
            <a:r>
              <a:rPr lang="en-US" sz="8800" b="1" dirty="0" smtClean="0"/>
              <a:t>What is it?</a:t>
            </a:r>
            <a:endParaRPr lang="en-US" sz="8800" b="1" dirty="0"/>
          </a:p>
        </p:txBody>
      </p:sp>
      <p:sp>
        <p:nvSpPr>
          <p:cNvPr id="5" name="Rectangle 4">
            <a:hlinkClick r:id="rId3"/>
          </p:cNvPr>
          <p:cNvSpPr/>
          <p:nvPr/>
        </p:nvSpPr>
        <p:spPr>
          <a:xfrm>
            <a:off x="7259712" y="5118261"/>
            <a:ext cx="1644811" cy="158371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54130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2"/>
          </p:cNvPr>
          <p:cNvSpPr/>
          <p:nvPr/>
        </p:nvSpPr>
        <p:spPr>
          <a:xfrm>
            <a:off x="7237167" y="5110745"/>
            <a:ext cx="1644811" cy="158371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846705" y="457193"/>
            <a:ext cx="7037664" cy="4955203"/>
          </a:xfrm>
          <a:prstGeom prst="rect">
            <a:avLst/>
          </a:prstGeom>
          <a:noFill/>
        </p:spPr>
        <p:txBody>
          <a:bodyPr wrap="square" rtlCol="0">
            <a:spAutoFit/>
          </a:bodyPr>
          <a:lstStyle/>
          <a:p>
            <a:r>
              <a:rPr lang="en-GB" sz="4400" dirty="0" smtClean="0"/>
              <a:t>With </a:t>
            </a:r>
            <a:r>
              <a:rPr lang="en-GB" sz="4400" dirty="0"/>
              <a:t>the </a:t>
            </a:r>
            <a:r>
              <a:rPr lang="en-GB" sz="4400" dirty="0" err="1"/>
              <a:t>datafication</a:t>
            </a:r>
            <a:r>
              <a:rPr lang="en-GB" sz="4400" dirty="0"/>
              <a:t> comes big data, which is often described using the four </a:t>
            </a:r>
            <a:r>
              <a:rPr lang="en-GB" sz="4400" dirty="0" err="1"/>
              <a:t>Vs</a:t>
            </a:r>
            <a:r>
              <a:rPr lang="en-GB" sz="4400" dirty="0" smtClean="0"/>
              <a:t>:</a:t>
            </a:r>
          </a:p>
          <a:p>
            <a:endParaRPr lang="en-GB" sz="800" dirty="0" smtClean="0"/>
          </a:p>
          <a:p>
            <a:pPr marL="571500" indent="-571500">
              <a:buFont typeface="Arial"/>
              <a:buChar char="•"/>
            </a:pPr>
            <a:r>
              <a:rPr lang="en-GB" sz="4400" dirty="0" smtClean="0"/>
              <a:t>Volume</a:t>
            </a:r>
          </a:p>
          <a:p>
            <a:pPr marL="571500" indent="-571500">
              <a:buFont typeface="Arial"/>
              <a:buChar char="•"/>
            </a:pPr>
            <a:r>
              <a:rPr lang="en-GB" sz="4400" dirty="0" smtClean="0"/>
              <a:t>Velocity</a:t>
            </a:r>
          </a:p>
          <a:p>
            <a:pPr marL="571500" indent="-571500">
              <a:buFont typeface="Arial"/>
              <a:buChar char="•"/>
            </a:pPr>
            <a:r>
              <a:rPr lang="en-GB" sz="4400" dirty="0" smtClean="0"/>
              <a:t>Variety </a:t>
            </a:r>
          </a:p>
          <a:p>
            <a:pPr marL="571500" indent="-571500">
              <a:buFont typeface="Arial"/>
              <a:buChar char="•"/>
            </a:pPr>
            <a:r>
              <a:rPr lang="en-GB" sz="4400" dirty="0" smtClean="0"/>
              <a:t>Veracity</a:t>
            </a:r>
            <a:endParaRPr lang="en-GB" sz="4400" dirty="0"/>
          </a:p>
        </p:txBody>
      </p:sp>
    </p:spTree>
    <p:extLst>
      <p:ext uri="{BB962C8B-B14F-4D97-AF65-F5344CB8AC3E}">
        <p14:creationId xmlns:p14="http://schemas.microsoft.com/office/powerpoint/2010/main" val="17651604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2"/>
          </p:cNvPr>
          <p:cNvSpPr/>
          <p:nvPr/>
        </p:nvSpPr>
        <p:spPr>
          <a:xfrm>
            <a:off x="7237167" y="5110745"/>
            <a:ext cx="1644811" cy="158371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Rectangle 4"/>
          <p:cNvSpPr/>
          <p:nvPr/>
        </p:nvSpPr>
        <p:spPr>
          <a:xfrm>
            <a:off x="467544" y="332656"/>
            <a:ext cx="7056784" cy="5755422"/>
          </a:xfrm>
          <a:prstGeom prst="rect">
            <a:avLst/>
          </a:prstGeom>
        </p:spPr>
        <p:txBody>
          <a:bodyPr wrap="square">
            <a:spAutoFit/>
          </a:bodyPr>
          <a:lstStyle/>
          <a:p>
            <a:r>
              <a:rPr lang="en-GB" sz="4400" b="1" dirty="0" smtClean="0">
                <a:latin typeface="Arial"/>
                <a:cs typeface="Arial"/>
              </a:rPr>
              <a:t>Volume…</a:t>
            </a:r>
          </a:p>
          <a:p>
            <a:endParaRPr lang="en-GB" sz="800" b="1" dirty="0">
              <a:latin typeface="Arial"/>
              <a:cs typeface="Arial"/>
            </a:endParaRPr>
          </a:p>
          <a:p>
            <a:endParaRPr lang="en-GB" sz="800" b="1" dirty="0" smtClean="0">
              <a:latin typeface="Arial"/>
              <a:cs typeface="Arial"/>
            </a:endParaRPr>
          </a:p>
          <a:p>
            <a:r>
              <a:rPr lang="en-GB" sz="2800" dirty="0" smtClean="0"/>
              <a:t>…refers </a:t>
            </a:r>
            <a:r>
              <a:rPr lang="en-GB" sz="2800" dirty="0"/>
              <a:t>to the vast amounts of data generated every second. We are not talking Terabytes but </a:t>
            </a:r>
            <a:r>
              <a:rPr lang="en-GB" sz="2800" dirty="0" err="1"/>
              <a:t>Zettabytes</a:t>
            </a:r>
            <a:r>
              <a:rPr lang="en-GB" sz="2800" dirty="0"/>
              <a:t> or </a:t>
            </a:r>
            <a:r>
              <a:rPr lang="en-GB" sz="2800" dirty="0" err="1"/>
              <a:t>Brontobytes</a:t>
            </a:r>
            <a:r>
              <a:rPr lang="en-GB" sz="2800" dirty="0"/>
              <a:t>. If we take all the data generated in the world between the beginning of time and </a:t>
            </a:r>
            <a:r>
              <a:rPr lang="en-GB" sz="2800" dirty="0" smtClean="0"/>
              <a:t>2000, </a:t>
            </a:r>
            <a:r>
              <a:rPr lang="en-GB" sz="2800" dirty="0"/>
              <a:t>the same amount of data will soon be generated every minute. New big data tools use distributed systems so that we can store and analyse data across databases that are dotted around anywhere in the world</a:t>
            </a:r>
            <a:r>
              <a:rPr lang="en-GB" sz="2800" dirty="0" smtClean="0"/>
              <a:t>.</a:t>
            </a:r>
            <a:endParaRPr lang="en-GB" sz="3200" dirty="0">
              <a:latin typeface="Calibri"/>
            </a:endParaRPr>
          </a:p>
          <a:p>
            <a:endParaRPr lang="en-GB" sz="2800" dirty="0">
              <a:latin typeface="Arial"/>
              <a:cs typeface="Arial"/>
            </a:endParaRPr>
          </a:p>
        </p:txBody>
      </p:sp>
    </p:spTree>
    <p:extLst>
      <p:ext uri="{BB962C8B-B14F-4D97-AF65-F5344CB8AC3E}">
        <p14:creationId xmlns:p14="http://schemas.microsoft.com/office/powerpoint/2010/main" val="1603173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2"/>
          </p:cNvPr>
          <p:cNvSpPr/>
          <p:nvPr/>
        </p:nvSpPr>
        <p:spPr>
          <a:xfrm>
            <a:off x="7237167" y="5110745"/>
            <a:ext cx="1644811" cy="158371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Rectangle 4"/>
          <p:cNvSpPr/>
          <p:nvPr/>
        </p:nvSpPr>
        <p:spPr>
          <a:xfrm>
            <a:off x="467544" y="332656"/>
            <a:ext cx="7056784" cy="5447646"/>
          </a:xfrm>
          <a:prstGeom prst="rect">
            <a:avLst/>
          </a:prstGeom>
        </p:spPr>
        <p:txBody>
          <a:bodyPr wrap="square">
            <a:spAutoFit/>
          </a:bodyPr>
          <a:lstStyle/>
          <a:p>
            <a:r>
              <a:rPr lang="en-GB" sz="4400" b="1" dirty="0" smtClean="0">
                <a:latin typeface="Arial"/>
                <a:cs typeface="Arial"/>
              </a:rPr>
              <a:t>Velocity…</a:t>
            </a:r>
          </a:p>
          <a:p>
            <a:endParaRPr lang="en-GB" sz="4400" b="1" dirty="0">
              <a:latin typeface="Arial"/>
              <a:cs typeface="Arial"/>
            </a:endParaRPr>
          </a:p>
          <a:p>
            <a:endParaRPr lang="en-GB" sz="800" b="1" dirty="0" smtClean="0">
              <a:latin typeface="Arial"/>
              <a:cs typeface="Arial"/>
            </a:endParaRPr>
          </a:p>
          <a:p>
            <a:r>
              <a:rPr lang="en-GB" sz="2800" dirty="0"/>
              <a:t>…refers to the speed at which new data is generated and the speed at which data moves around. Just think of social media messages going viral in seconds. Technology allows us now to analyse the data while it is being generated (sometimes referred to as in-memory analytics), without ever putting it into databases. </a:t>
            </a:r>
            <a:endParaRPr lang="en-GB" sz="3200" dirty="0">
              <a:latin typeface="Calibri"/>
            </a:endParaRPr>
          </a:p>
          <a:p>
            <a:endParaRPr lang="en-GB" sz="2800" dirty="0">
              <a:latin typeface="Arial"/>
              <a:cs typeface="Arial"/>
            </a:endParaRPr>
          </a:p>
        </p:txBody>
      </p:sp>
    </p:spTree>
    <p:extLst>
      <p:ext uri="{BB962C8B-B14F-4D97-AF65-F5344CB8AC3E}">
        <p14:creationId xmlns:p14="http://schemas.microsoft.com/office/powerpoint/2010/main" val="9910698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2"/>
          </p:cNvPr>
          <p:cNvSpPr/>
          <p:nvPr/>
        </p:nvSpPr>
        <p:spPr>
          <a:xfrm>
            <a:off x="7237167" y="5110745"/>
            <a:ext cx="1644811" cy="158371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Rectangle 4"/>
          <p:cNvSpPr/>
          <p:nvPr/>
        </p:nvSpPr>
        <p:spPr>
          <a:xfrm>
            <a:off x="467544" y="332656"/>
            <a:ext cx="7056784" cy="5755422"/>
          </a:xfrm>
          <a:prstGeom prst="rect">
            <a:avLst/>
          </a:prstGeom>
        </p:spPr>
        <p:txBody>
          <a:bodyPr wrap="square">
            <a:spAutoFit/>
          </a:bodyPr>
          <a:lstStyle/>
          <a:p>
            <a:r>
              <a:rPr lang="en-GB" sz="4400" b="1" dirty="0" smtClean="0">
                <a:latin typeface="Arial"/>
                <a:cs typeface="Arial"/>
              </a:rPr>
              <a:t>Variety…</a:t>
            </a:r>
          </a:p>
          <a:p>
            <a:endParaRPr lang="en-GB" sz="800" b="1" dirty="0">
              <a:latin typeface="Arial"/>
              <a:cs typeface="Arial"/>
            </a:endParaRPr>
          </a:p>
          <a:p>
            <a:endParaRPr lang="en-GB" sz="800" b="1" dirty="0" smtClean="0">
              <a:latin typeface="Arial"/>
              <a:cs typeface="Arial"/>
            </a:endParaRPr>
          </a:p>
          <a:p>
            <a:r>
              <a:rPr lang="en-GB" sz="2800" dirty="0" smtClean="0"/>
              <a:t>…refers </a:t>
            </a:r>
            <a:r>
              <a:rPr lang="en-GB" sz="2800" dirty="0"/>
              <a:t>to the different types of data we can now use. In the past we only focused on structured data that neatly fitted into tables or relational databases, such as financial data. In fact, 80% of the world’s data is unstructured (text, images, video, voice, etc.) With big data technology we can now analyse and bring together data of different types such as messages, social media conversations, photos, sensor data, video or voice recordings.</a:t>
            </a:r>
          </a:p>
          <a:p>
            <a:endParaRPr lang="en-GB" sz="2800" dirty="0">
              <a:latin typeface="Arial"/>
              <a:cs typeface="Arial"/>
            </a:endParaRPr>
          </a:p>
        </p:txBody>
      </p:sp>
    </p:spTree>
    <p:extLst>
      <p:ext uri="{BB962C8B-B14F-4D97-AF65-F5344CB8AC3E}">
        <p14:creationId xmlns:p14="http://schemas.microsoft.com/office/powerpoint/2010/main" val="3182992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2"/>
          </p:cNvPr>
          <p:cNvSpPr/>
          <p:nvPr/>
        </p:nvSpPr>
        <p:spPr>
          <a:xfrm>
            <a:off x="7237167" y="5110745"/>
            <a:ext cx="1644811" cy="158371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Rectangle 4"/>
          <p:cNvSpPr/>
          <p:nvPr/>
        </p:nvSpPr>
        <p:spPr>
          <a:xfrm>
            <a:off x="467544" y="332656"/>
            <a:ext cx="7056784" cy="5940088"/>
          </a:xfrm>
          <a:prstGeom prst="rect">
            <a:avLst/>
          </a:prstGeom>
        </p:spPr>
        <p:txBody>
          <a:bodyPr wrap="square">
            <a:spAutoFit/>
          </a:bodyPr>
          <a:lstStyle/>
          <a:p>
            <a:r>
              <a:rPr lang="en-GB" sz="4400" b="1" dirty="0" smtClean="0">
                <a:latin typeface="Arial"/>
                <a:cs typeface="Arial"/>
              </a:rPr>
              <a:t>Veracity…</a:t>
            </a:r>
          </a:p>
          <a:p>
            <a:endParaRPr lang="en-GB" sz="4400" b="1" dirty="0">
              <a:latin typeface="Arial"/>
              <a:cs typeface="Arial"/>
            </a:endParaRPr>
          </a:p>
          <a:p>
            <a:endParaRPr lang="en-GB" sz="800" b="1" dirty="0" smtClean="0">
              <a:latin typeface="Arial"/>
              <a:cs typeface="Arial"/>
            </a:endParaRPr>
          </a:p>
          <a:p>
            <a:r>
              <a:rPr lang="en-GB" sz="2800" dirty="0" smtClean="0"/>
              <a:t>…refers </a:t>
            </a:r>
            <a:r>
              <a:rPr lang="en-GB" sz="2800" dirty="0"/>
              <a:t>to the messiness or trustworthiness of the data. With many forms of big data quality and accuracy are less controllable (just think of Twitter posts with hash tags, abbreviations, typos and colloquial speech as well as the reliability and accuracy of content) but technology now allows us to work with this type of data.</a:t>
            </a:r>
          </a:p>
          <a:p>
            <a:r>
              <a:rPr lang="en-GB" sz="3200" dirty="0" smtClean="0">
                <a:latin typeface="Calibri"/>
              </a:rPr>
              <a:t> </a:t>
            </a:r>
            <a:endParaRPr lang="en-GB" sz="3200" dirty="0">
              <a:latin typeface="Calibri"/>
            </a:endParaRPr>
          </a:p>
          <a:p>
            <a:endParaRPr lang="en-GB" sz="2800" dirty="0">
              <a:latin typeface="Arial"/>
              <a:cs typeface="Arial"/>
            </a:endParaRPr>
          </a:p>
        </p:txBody>
      </p:sp>
    </p:spTree>
    <p:extLst>
      <p:ext uri="{BB962C8B-B14F-4D97-AF65-F5344CB8AC3E}">
        <p14:creationId xmlns:p14="http://schemas.microsoft.com/office/powerpoint/2010/main" val="12363155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2"/>
          </p:cNvPr>
          <p:cNvSpPr/>
          <p:nvPr/>
        </p:nvSpPr>
        <p:spPr>
          <a:xfrm>
            <a:off x="7237167" y="5110745"/>
            <a:ext cx="1644811" cy="158371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323528" y="332656"/>
            <a:ext cx="7416824" cy="5293756"/>
          </a:xfrm>
          <a:prstGeom prst="rect">
            <a:avLst/>
          </a:prstGeom>
          <a:noFill/>
        </p:spPr>
        <p:txBody>
          <a:bodyPr wrap="square" rtlCol="0">
            <a:spAutoFit/>
          </a:bodyPr>
          <a:lstStyle/>
          <a:p>
            <a:r>
              <a:rPr lang="en-GB" sz="4000" b="1" dirty="0" smtClean="0">
                <a:latin typeface="Arial"/>
                <a:cs typeface="Arial"/>
              </a:rPr>
              <a:t>Turning </a:t>
            </a:r>
            <a:r>
              <a:rPr lang="en-GB" sz="4000" b="1" dirty="0">
                <a:latin typeface="Arial"/>
                <a:cs typeface="Arial"/>
              </a:rPr>
              <a:t>Big Data into Value: </a:t>
            </a:r>
            <a:endParaRPr lang="en-GB" sz="4000" b="1" dirty="0" smtClean="0">
              <a:latin typeface="Arial"/>
              <a:cs typeface="Arial"/>
            </a:endParaRPr>
          </a:p>
          <a:p>
            <a:endParaRPr lang="en-GB" sz="1000" b="1" dirty="0">
              <a:latin typeface="Arial"/>
              <a:cs typeface="Arial"/>
            </a:endParaRPr>
          </a:p>
          <a:p>
            <a:r>
              <a:rPr lang="en-GB" sz="3200" dirty="0" smtClean="0">
                <a:latin typeface="Arial"/>
                <a:cs typeface="Arial"/>
              </a:rPr>
              <a:t>The </a:t>
            </a:r>
            <a:r>
              <a:rPr lang="en-GB" sz="3200" dirty="0" err="1">
                <a:latin typeface="Arial"/>
                <a:cs typeface="Arial"/>
              </a:rPr>
              <a:t>datafication</a:t>
            </a:r>
            <a:r>
              <a:rPr lang="en-GB" sz="3200" dirty="0">
                <a:latin typeface="Arial"/>
                <a:cs typeface="Arial"/>
              </a:rPr>
              <a:t> of our world gives us unprecedented amounts of data in terms of Volume, Velocity, Variety and Veracity. The latest technology such as </a:t>
            </a:r>
            <a:r>
              <a:rPr lang="en-GB" sz="3200" dirty="0" smtClean="0">
                <a:latin typeface="Arial"/>
                <a:cs typeface="Arial"/>
              </a:rPr>
              <a:t>cloud </a:t>
            </a:r>
            <a:r>
              <a:rPr lang="en-GB" sz="3200" dirty="0">
                <a:latin typeface="Arial"/>
                <a:cs typeface="Arial"/>
              </a:rPr>
              <a:t>computing and distributed systems together with the latest software and analysis approaches allow us to leverage all types of data to </a:t>
            </a:r>
            <a:r>
              <a:rPr lang="en-GB" sz="3200" dirty="0" smtClean="0">
                <a:latin typeface="Arial"/>
                <a:cs typeface="Arial"/>
              </a:rPr>
              <a:t>gain insights and add value</a:t>
            </a:r>
            <a:r>
              <a:rPr lang="en-GB" sz="3200" dirty="0">
                <a:latin typeface="Arial"/>
                <a:cs typeface="Arial"/>
              </a:rPr>
              <a:t>. </a:t>
            </a:r>
          </a:p>
        </p:txBody>
      </p:sp>
    </p:spTree>
    <p:extLst>
      <p:ext uri="{BB962C8B-B14F-4D97-AF65-F5344CB8AC3E}">
        <p14:creationId xmlns:p14="http://schemas.microsoft.com/office/powerpoint/2010/main" val="19776933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2"/>
          </p:cNvPr>
          <p:cNvSpPr/>
          <p:nvPr/>
        </p:nvSpPr>
        <p:spPr>
          <a:xfrm>
            <a:off x="7237167" y="5110745"/>
            <a:ext cx="1644811" cy="158371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Explosion 1 4"/>
          <p:cNvSpPr/>
          <p:nvPr/>
        </p:nvSpPr>
        <p:spPr>
          <a:xfrm>
            <a:off x="6116979" y="2901480"/>
            <a:ext cx="929538" cy="1084415"/>
          </a:xfrm>
          <a:prstGeom prst="irregularSeal1">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latin typeface="Arial"/>
              <a:cs typeface="Arial"/>
            </a:endParaRPr>
          </a:p>
        </p:txBody>
      </p:sp>
      <p:sp>
        <p:nvSpPr>
          <p:cNvPr id="7" name="Rectangle 6"/>
          <p:cNvSpPr/>
          <p:nvPr/>
        </p:nvSpPr>
        <p:spPr>
          <a:xfrm>
            <a:off x="653938" y="1789366"/>
            <a:ext cx="1706813" cy="2893100"/>
          </a:xfrm>
          <a:prstGeom prst="rect">
            <a:avLst/>
          </a:prstGeom>
        </p:spPr>
        <p:txBody>
          <a:bodyPr wrap="square">
            <a:spAutoFit/>
          </a:bodyPr>
          <a:lstStyle/>
          <a:p>
            <a:pPr>
              <a:defRPr/>
            </a:pPr>
            <a:r>
              <a:rPr lang="en-GB" sz="1400" dirty="0">
                <a:latin typeface="Arial"/>
                <a:cs typeface="Arial"/>
              </a:rPr>
              <a:t>The ‘</a:t>
            </a:r>
            <a:r>
              <a:rPr lang="en-GB" sz="1400" dirty="0" err="1" smtClean="0">
                <a:latin typeface="Arial"/>
                <a:cs typeface="Arial"/>
              </a:rPr>
              <a:t>Datafication</a:t>
            </a:r>
            <a:r>
              <a:rPr lang="en-GB" sz="1400" dirty="0">
                <a:latin typeface="Arial"/>
                <a:cs typeface="Arial"/>
              </a:rPr>
              <a:t>’ of our World;</a:t>
            </a:r>
          </a:p>
          <a:p>
            <a:pPr>
              <a:defRPr/>
            </a:pPr>
            <a:endParaRPr lang="en-GB" sz="1400" dirty="0">
              <a:latin typeface="Arial"/>
              <a:cs typeface="Arial"/>
            </a:endParaRPr>
          </a:p>
          <a:p>
            <a:pPr marL="342900" indent="-342900">
              <a:buFont typeface="Arial"/>
              <a:buChar char="•"/>
              <a:defRPr/>
            </a:pPr>
            <a:r>
              <a:rPr lang="en-GB" sz="1400" dirty="0">
                <a:latin typeface="Arial"/>
                <a:cs typeface="Arial"/>
              </a:rPr>
              <a:t>Activities</a:t>
            </a:r>
          </a:p>
          <a:p>
            <a:pPr marL="342900" indent="-342900">
              <a:buFont typeface="Arial"/>
              <a:buChar char="•"/>
              <a:defRPr/>
            </a:pPr>
            <a:r>
              <a:rPr lang="en-GB" sz="1400" dirty="0">
                <a:latin typeface="Arial"/>
                <a:cs typeface="Arial"/>
              </a:rPr>
              <a:t>Conversations</a:t>
            </a:r>
          </a:p>
          <a:p>
            <a:pPr marL="342900" indent="-342900">
              <a:buFont typeface="Arial"/>
              <a:buChar char="•"/>
              <a:defRPr/>
            </a:pPr>
            <a:r>
              <a:rPr lang="en-GB" sz="1400" dirty="0">
                <a:latin typeface="Arial"/>
                <a:cs typeface="Arial"/>
              </a:rPr>
              <a:t>Words</a:t>
            </a:r>
          </a:p>
          <a:p>
            <a:pPr marL="342900" indent="-342900">
              <a:buFont typeface="Arial"/>
              <a:buChar char="•"/>
              <a:defRPr/>
            </a:pPr>
            <a:r>
              <a:rPr lang="en-GB" sz="1400" dirty="0">
                <a:latin typeface="Arial"/>
                <a:cs typeface="Arial"/>
              </a:rPr>
              <a:t>Voice</a:t>
            </a:r>
          </a:p>
          <a:p>
            <a:pPr marL="342900" indent="-342900">
              <a:buFont typeface="Arial"/>
              <a:buChar char="•"/>
              <a:defRPr/>
            </a:pPr>
            <a:r>
              <a:rPr lang="en-GB" sz="1400" dirty="0">
                <a:latin typeface="Arial"/>
                <a:cs typeface="Arial"/>
              </a:rPr>
              <a:t>Social Media</a:t>
            </a:r>
          </a:p>
          <a:p>
            <a:pPr marL="342900" indent="-342900">
              <a:buFont typeface="Arial"/>
              <a:buChar char="•"/>
              <a:defRPr/>
            </a:pPr>
            <a:r>
              <a:rPr lang="en-GB" sz="1400" dirty="0">
                <a:latin typeface="Arial"/>
                <a:cs typeface="Arial"/>
              </a:rPr>
              <a:t>Browser logs</a:t>
            </a:r>
          </a:p>
          <a:p>
            <a:pPr marL="342900" indent="-342900">
              <a:buFont typeface="Arial"/>
              <a:buChar char="•"/>
              <a:defRPr/>
            </a:pPr>
            <a:r>
              <a:rPr lang="en-GB" sz="1400" dirty="0">
                <a:latin typeface="Arial"/>
                <a:cs typeface="Arial"/>
              </a:rPr>
              <a:t>Photos </a:t>
            </a:r>
          </a:p>
          <a:p>
            <a:pPr marL="342900" indent="-342900">
              <a:buFont typeface="Arial"/>
              <a:buChar char="•"/>
              <a:defRPr/>
            </a:pPr>
            <a:r>
              <a:rPr lang="en-GB" sz="1400" dirty="0">
                <a:latin typeface="Arial"/>
                <a:cs typeface="Arial"/>
              </a:rPr>
              <a:t>Videos</a:t>
            </a:r>
          </a:p>
          <a:p>
            <a:pPr marL="342900" indent="-342900">
              <a:buFont typeface="Arial"/>
              <a:buChar char="•"/>
              <a:defRPr/>
            </a:pPr>
            <a:r>
              <a:rPr lang="en-GB" sz="1400" dirty="0">
                <a:latin typeface="Arial"/>
                <a:cs typeface="Arial"/>
              </a:rPr>
              <a:t>Sensors</a:t>
            </a:r>
          </a:p>
          <a:p>
            <a:pPr marL="342900" indent="-342900">
              <a:buFont typeface="Arial"/>
              <a:buChar char="•"/>
              <a:defRPr/>
            </a:pPr>
            <a:r>
              <a:rPr lang="en-GB" sz="1400" dirty="0">
                <a:latin typeface="Arial"/>
                <a:cs typeface="Arial"/>
              </a:rPr>
              <a:t>Etc.</a:t>
            </a:r>
          </a:p>
        </p:txBody>
      </p:sp>
      <p:sp>
        <p:nvSpPr>
          <p:cNvPr id="8" name="Rounded Rectangle 7"/>
          <p:cNvSpPr/>
          <p:nvPr/>
        </p:nvSpPr>
        <p:spPr>
          <a:xfrm>
            <a:off x="2524402" y="1682195"/>
            <a:ext cx="1109750" cy="611863"/>
          </a:xfrm>
          <a:prstGeom prst="round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latin typeface="Arial"/>
                <a:cs typeface="Arial"/>
              </a:rPr>
              <a:t>Volume</a:t>
            </a:r>
            <a:endParaRPr lang="en-GB" sz="1400" dirty="0">
              <a:solidFill>
                <a:schemeClr val="tx1"/>
              </a:solidFill>
              <a:latin typeface="Arial"/>
              <a:cs typeface="Arial"/>
            </a:endParaRPr>
          </a:p>
        </p:txBody>
      </p:sp>
      <p:sp>
        <p:nvSpPr>
          <p:cNvPr id="9" name="Rounded Rectangle 8"/>
          <p:cNvSpPr/>
          <p:nvPr/>
        </p:nvSpPr>
        <p:spPr>
          <a:xfrm>
            <a:off x="2524402" y="4359600"/>
            <a:ext cx="1109750" cy="611863"/>
          </a:xfrm>
          <a:prstGeom prst="round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latin typeface="Arial"/>
                <a:cs typeface="Arial"/>
              </a:rPr>
              <a:t>Veracity</a:t>
            </a:r>
            <a:endParaRPr lang="en-GB" sz="1400" dirty="0">
              <a:solidFill>
                <a:schemeClr val="tx1"/>
              </a:solidFill>
              <a:latin typeface="Arial"/>
              <a:cs typeface="Arial"/>
            </a:endParaRPr>
          </a:p>
        </p:txBody>
      </p:sp>
      <p:sp>
        <p:nvSpPr>
          <p:cNvPr id="10" name="Rounded Rectangle 9"/>
          <p:cNvSpPr/>
          <p:nvPr/>
        </p:nvSpPr>
        <p:spPr>
          <a:xfrm>
            <a:off x="2524402" y="3452742"/>
            <a:ext cx="1109750" cy="611863"/>
          </a:xfrm>
          <a:prstGeom prst="round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latin typeface="Arial"/>
                <a:cs typeface="Arial"/>
              </a:rPr>
              <a:t>Variety</a:t>
            </a:r>
            <a:endParaRPr lang="en-GB" sz="1400" dirty="0">
              <a:solidFill>
                <a:schemeClr val="tx1"/>
              </a:solidFill>
              <a:latin typeface="Arial"/>
              <a:cs typeface="Arial"/>
            </a:endParaRPr>
          </a:p>
        </p:txBody>
      </p:sp>
      <p:sp>
        <p:nvSpPr>
          <p:cNvPr id="11" name="Rounded Rectangle 10"/>
          <p:cNvSpPr/>
          <p:nvPr/>
        </p:nvSpPr>
        <p:spPr>
          <a:xfrm>
            <a:off x="2524402" y="2543959"/>
            <a:ext cx="1109750" cy="611863"/>
          </a:xfrm>
          <a:prstGeom prst="round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latin typeface="Arial"/>
                <a:cs typeface="Arial"/>
              </a:rPr>
              <a:t>Velocity</a:t>
            </a:r>
            <a:endParaRPr lang="en-GB" sz="1400" dirty="0">
              <a:solidFill>
                <a:schemeClr val="tx1"/>
              </a:solidFill>
              <a:latin typeface="Arial"/>
              <a:cs typeface="Arial"/>
            </a:endParaRPr>
          </a:p>
        </p:txBody>
      </p:sp>
      <p:sp>
        <p:nvSpPr>
          <p:cNvPr id="12" name="Rectangle 11"/>
          <p:cNvSpPr/>
          <p:nvPr/>
        </p:nvSpPr>
        <p:spPr>
          <a:xfrm>
            <a:off x="4038314" y="1772816"/>
            <a:ext cx="1402528" cy="3108544"/>
          </a:xfrm>
          <a:prstGeom prst="rect">
            <a:avLst/>
          </a:prstGeom>
        </p:spPr>
        <p:txBody>
          <a:bodyPr wrap="square">
            <a:spAutoFit/>
          </a:bodyPr>
          <a:lstStyle/>
          <a:p>
            <a:pPr>
              <a:defRPr/>
            </a:pPr>
            <a:r>
              <a:rPr lang="en-GB" sz="1400" dirty="0">
                <a:latin typeface="Arial"/>
                <a:cs typeface="Arial"/>
              </a:rPr>
              <a:t>Analysing </a:t>
            </a:r>
          </a:p>
          <a:p>
            <a:pPr>
              <a:defRPr/>
            </a:pPr>
            <a:r>
              <a:rPr lang="en-GB" sz="1400" dirty="0">
                <a:latin typeface="Arial"/>
                <a:cs typeface="Arial"/>
              </a:rPr>
              <a:t>Big Data:</a:t>
            </a:r>
          </a:p>
          <a:p>
            <a:pPr>
              <a:defRPr/>
            </a:pPr>
            <a:endParaRPr lang="en-GB" sz="1400" dirty="0">
              <a:latin typeface="Arial"/>
              <a:cs typeface="Arial"/>
            </a:endParaRPr>
          </a:p>
          <a:p>
            <a:pPr marL="342900" indent="-342900">
              <a:buFont typeface="Arial"/>
              <a:buChar char="•"/>
              <a:defRPr/>
            </a:pPr>
            <a:r>
              <a:rPr lang="en-GB" sz="1400" dirty="0">
                <a:latin typeface="Arial"/>
                <a:cs typeface="Arial"/>
              </a:rPr>
              <a:t>Text analytics</a:t>
            </a:r>
          </a:p>
          <a:p>
            <a:pPr marL="342900" indent="-342900">
              <a:buFont typeface="Arial"/>
              <a:buChar char="•"/>
              <a:defRPr/>
            </a:pPr>
            <a:r>
              <a:rPr lang="en-GB" sz="1400" dirty="0">
                <a:latin typeface="Arial"/>
                <a:cs typeface="Arial"/>
              </a:rPr>
              <a:t>Sentiment analysis</a:t>
            </a:r>
          </a:p>
          <a:p>
            <a:pPr marL="342900" indent="-342900">
              <a:buFont typeface="Arial"/>
              <a:buChar char="•"/>
              <a:defRPr/>
            </a:pPr>
            <a:r>
              <a:rPr lang="en-GB" sz="1400" dirty="0">
                <a:latin typeface="Arial"/>
                <a:cs typeface="Arial"/>
              </a:rPr>
              <a:t>Face recognition</a:t>
            </a:r>
          </a:p>
          <a:p>
            <a:pPr marL="342900" indent="-342900">
              <a:buFont typeface="Arial"/>
              <a:buChar char="•"/>
              <a:defRPr/>
            </a:pPr>
            <a:r>
              <a:rPr lang="en-GB" sz="1400" dirty="0">
                <a:latin typeface="Arial"/>
                <a:cs typeface="Arial"/>
              </a:rPr>
              <a:t>Voice analytics</a:t>
            </a:r>
          </a:p>
          <a:p>
            <a:pPr marL="342900" indent="-342900">
              <a:buFont typeface="Arial"/>
              <a:buChar char="•"/>
              <a:defRPr/>
            </a:pPr>
            <a:r>
              <a:rPr lang="en-GB" sz="1400" dirty="0">
                <a:latin typeface="Arial"/>
                <a:cs typeface="Arial"/>
              </a:rPr>
              <a:t>Movement analytics</a:t>
            </a:r>
          </a:p>
          <a:p>
            <a:pPr marL="342900" indent="-342900">
              <a:buFont typeface="Arial"/>
              <a:buChar char="•"/>
              <a:defRPr/>
            </a:pPr>
            <a:r>
              <a:rPr lang="en-GB" sz="1400" dirty="0">
                <a:latin typeface="Arial"/>
                <a:cs typeface="Arial"/>
              </a:rPr>
              <a:t>Etc.</a:t>
            </a:r>
          </a:p>
        </p:txBody>
      </p:sp>
      <p:sp>
        <p:nvSpPr>
          <p:cNvPr id="13" name="Rounded Rectangle 12"/>
          <p:cNvSpPr/>
          <p:nvPr/>
        </p:nvSpPr>
        <p:spPr>
          <a:xfrm>
            <a:off x="5982530" y="1268760"/>
            <a:ext cx="1109750" cy="4281037"/>
          </a:xfrm>
          <a:prstGeom prst="round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smtClean="0">
                <a:solidFill>
                  <a:schemeClr val="tx1"/>
                </a:solidFill>
                <a:latin typeface="Arial"/>
                <a:cs typeface="Arial"/>
              </a:rPr>
              <a:t>Value</a:t>
            </a:r>
            <a:endParaRPr lang="en-GB" sz="1400" b="1" dirty="0">
              <a:solidFill>
                <a:schemeClr val="tx1"/>
              </a:solidFill>
              <a:latin typeface="Arial"/>
              <a:cs typeface="Arial"/>
            </a:endParaRPr>
          </a:p>
        </p:txBody>
      </p:sp>
      <p:sp>
        <p:nvSpPr>
          <p:cNvPr id="14" name="Notched Right Arrow 13"/>
          <p:cNvSpPr/>
          <p:nvPr/>
        </p:nvSpPr>
        <p:spPr>
          <a:xfrm>
            <a:off x="725946" y="5229200"/>
            <a:ext cx="4896544" cy="360040"/>
          </a:xfrm>
          <a:prstGeom prst="notchedRightArrow">
            <a:avLst/>
          </a:prstGeom>
          <a:solidFill>
            <a:srgbClr val="FFC000"/>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latin typeface="Arial"/>
              <a:cs typeface="Arial"/>
            </a:endParaRPr>
          </a:p>
        </p:txBody>
      </p:sp>
      <p:sp>
        <p:nvSpPr>
          <p:cNvPr id="15" name="Notched Right Arrow 14"/>
          <p:cNvSpPr/>
          <p:nvPr/>
        </p:nvSpPr>
        <p:spPr>
          <a:xfrm>
            <a:off x="725946" y="1207672"/>
            <a:ext cx="4896544" cy="360040"/>
          </a:xfrm>
          <a:prstGeom prst="notchedRightArrow">
            <a:avLst/>
          </a:prstGeom>
          <a:solidFill>
            <a:srgbClr val="FFC000"/>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latin typeface="Arial"/>
              <a:cs typeface="Arial"/>
            </a:endParaRPr>
          </a:p>
        </p:txBody>
      </p:sp>
      <p:sp>
        <p:nvSpPr>
          <p:cNvPr id="16" name="Rectangle 15"/>
          <p:cNvSpPr/>
          <p:nvPr/>
        </p:nvSpPr>
        <p:spPr>
          <a:xfrm>
            <a:off x="395536" y="188640"/>
            <a:ext cx="7154074" cy="707886"/>
          </a:xfrm>
          <a:prstGeom prst="rect">
            <a:avLst/>
          </a:prstGeom>
        </p:spPr>
        <p:txBody>
          <a:bodyPr wrap="none">
            <a:spAutoFit/>
          </a:bodyPr>
          <a:lstStyle/>
          <a:p>
            <a:pPr lvl="0"/>
            <a:r>
              <a:rPr lang="en-GB" sz="4000" b="1" dirty="0">
                <a:latin typeface="Arial"/>
                <a:cs typeface="Arial"/>
              </a:rPr>
              <a:t>Turning Big Data into Value: </a:t>
            </a:r>
          </a:p>
        </p:txBody>
      </p:sp>
    </p:spTree>
    <p:extLst>
      <p:ext uri="{BB962C8B-B14F-4D97-AF65-F5344CB8AC3E}">
        <p14:creationId xmlns:p14="http://schemas.microsoft.com/office/powerpoint/2010/main" val="4869629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2"/>
          </p:cNvPr>
          <p:cNvSpPr/>
          <p:nvPr/>
        </p:nvSpPr>
        <p:spPr>
          <a:xfrm>
            <a:off x="7237167" y="5110745"/>
            <a:ext cx="1644811" cy="158371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Rectangle 4"/>
          <p:cNvSpPr/>
          <p:nvPr/>
        </p:nvSpPr>
        <p:spPr>
          <a:xfrm>
            <a:off x="323528" y="188640"/>
            <a:ext cx="7632848" cy="6001643"/>
          </a:xfrm>
          <a:prstGeom prst="rect">
            <a:avLst/>
          </a:prstGeom>
        </p:spPr>
        <p:txBody>
          <a:bodyPr wrap="square">
            <a:spAutoFit/>
          </a:bodyPr>
          <a:lstStyle/>
          <a:p>
            <a:r>
              <a:rPr lang="en-GB" sz="2800" b="1" dirty="0" smtClean="0">
                <a:latin typeface="Arial"/>
                <a:cs typeface="Arial"/>
              </a:rPr>
              <a:t>How is Big Data actually used? Example 1</a:t>
            </a:r>
            <a:endParaRPr lang="en-GB" sz="2800" b="1" dirty="0">
              <a:latin typeface="Arial"/>
              <a:cs typeface="Arial"/>
            </a:endParaRPr>
          </a:p>
          <a:p>
            <a:endParaRPr lang="en-GB" sz="800" b="1" dirty="0" smtClean="0">
              <a:latin typeface="Arial"/>
              <a:cs typeface="Arial"/>
            </a:endParaRPr>
          </a:p>
          <a:p>
            <a:r>
              <a:rPr lang="en-GB" sz="3200" b="1" dirty="0"/>
              <a:t>Better understand and target customers: </a:t>
            </a:r>
            <a:endParaRPr lang="en-GB" sz="3200" b="1" dirty="0" smtClean="0"/>
          </a:p>
          <a:p>
            <a:endParaRPr lang="en-GB" sz="800" b="1" dirty="0" smtClean="0"/>
          </a:p>
          <a:p>
            <a:r>
              <a:rPr lang="en-GB" sz="2800" dirty="0" smtClean="0"/>
              <a:t>To </a:t>
            </a:r>
            <a:r>
              <a:rPr lang="en-GB" sz="2800" dirty="0"/>
              <a:t>better understand and target customers, companies expand their traditional data sets with social media data, browser, text analytics or sensor data to get a more complete picture of their customers. The big objective, in many cases, is to create predictive models. Using big data, Telecom companies can now better predict customer churn; retailers can predict what products will sell, and car insurance companies understand how well their customers actually drive. </a:t>
            </a:r>
          </a:p>
          <a:p>
            <a:endParaRPr lang="en-GB" sz="2800" dirty="0">
              <a:latin typeface="Arial"/>
              <a:cs typeface="Arial"/>
            </a:endParaRPr>
          </a:p>
        </p:txBody>
      </p:sp>
    </p:spTree>
    <p:extLst>
      <p:ext uri="{BB962C8B-B14F-4D97-AF65-F5344CB8AC3E}">
        <p14:creationId xmlns:p14="http://schemas.microsoft.com/office/powerpoint/2010/main" val="12635314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2"/>
          </p:cNvPr>
          <p:cNvSpPr/>
          <p:nvPr/>
        </p:nvSpPr>
        <p:spPr>
          <a:xfrm>
            <a:off x="7237167" y="5110745"/>
            <a:ext cx="1644811" cy="158371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Rectangle 4"/>
          <p:cNvSpPr/>
          <p:nvPr/>
        </p:nvSpPr>
        <p:spPr>
          <a:xfrm>
            <a:off x="323528" y="188640"/>
            <a:ext cx="7632848" cy="5632312"/>
          </a:xfrm>
          <a:prstGeom prst="rect">
            <a:avLst/>
          </a:prstGeom>
        </p:spPr>
        <p:txBody>
          <a:bodyPr wrap="square">
            <a:spAutoFit/>
          </a:bodyPr>
          <a:lstStyle/>
          <a:p>
            <a:r>
              <a:rPr lang="en-GB" sz="2800" b="1" dirty="0">
                <a:latin typeface="Arial"/>
                <a:cs typeface="Arial"/>
              </a:rPr>
              <a:t>How is Big Data actually used? </a:t>
            </a:r>
            <a:r>
              <a:rPr lang="en-GB" sz="2800" b="1" dirty="0" smtClean="0">
                <a:latin typeface="Arial"/>
                <a:cs typeface="Arial"/>
              </a:rPr>
              <a:t>Example 2</a:t>
            </a:r>
            <a:endParaRPr lang="en-GB" sz="2800" b="1" dirty="0">
              <a:latin typeface="Arial"/>
              <a:cs typeface="Arial"/>
            </a:endParaRPr>
          </a:p>
          <a:p>
            <a:endParaRPr lang="en-GB" sz="800" b="1" dirty="0" smtClean="0">
              <a:latin typeface="Arial"/>
              <a:cs typeface="Arial"/>
            </a:endParaRPr>
          </a:p>
          <a:p>
            <a:r>
              <a:rPr lang="en-GB" sz="3200" b="1" dirty="0"/>
              <a:t>Understand and Optimize Business Processes: </a:t>
            </a:r>
            <a:endParaRPr lang="en-GB" sz="3200" b="1" dirty="0" smtClean="0"/>
          </a:p>
          <a:p>
            <a:endParaRPr lang="en-GB" sz="800" b="1" dirty="0" smtClean="0"/>
          </a:p>
          <a:p>
            <a:r>
              <a:rPr lang="en-GB" sz="2800" dirty="0" smtClean="0"/>
              <a:t>Big </a:t>
            </a:r>
            <a:r>
              <a:rPr lang="en-GB" sz="2800" dirty="0"/>
              <a:t>data is also increasingly used to optimize business processes. Retailers are able to optimize their stock based on predictive models generated from social media data, web search trends and weather forecasts. Another example is supply chain or delivery route optimization using data from geographic positioning and radio frequency identification sensors.</a:t>
            </a:r>
          </a:p>
          <a:p>
            <a:endParaRPr lang="en-GB" sz="2800" dirty="0">
              <a:latin typeface="Arial"/>
              <a:cs typeface="Arial"/>
            </a:endParaRPr>
          </a:p>
        </p:txBody>
      </p:sp>
    </p:spTree>
    <p:extLst>
      <p:ext uri="{BB962C8B-B14F-4D97-AF65-F5344CB8AC3E}">
        <p14:creationId xmlns:p14="http://schemas.microsoft.com/office/powerpoint/2010/main" val="13479309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2"/>
          </p:cNvPr>
          <p:cNvSpPr/>
          <p:nvPr/>
        </p:nvSpPr>
        <p:spPr>
          <a:xfrm>
            <a:off x="7237167" y="5110745"/>
            <a:ext cx="1644811" cy="158371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Rectangle 4"/>
          <p:cNvSpPr/>
          <p:nvPr/>
        </p:nvSpPr>
        <p:spPr>
          <a:xfrm>
            <a:off x="323528" y="188640"/>
            <a:ext cx="7632848" cy="6432531"/>
          </a:xfrm>
          <a:prstGeom prst="rect">
            <a:avLst/>
          </a:prstGeom>
        </p:spPr>
        <p:txBody>
          <a:bodyPr wrap="square">
            <a:spAutoFit/>
          </a:bodyPr>
          <a:lstStyle/>
          <a:p>
            <a:r>
              <a:rPr lang="en-GB" sz="2800" b="1" dirty="0">
                <a:latin typeface="Arial"/>
                <a:cs typeface="Arial"/>
              </a:rPr>
              <a:t>How is Big Data actually used? </a:t>
            </a:r>
            <a:r>
              <a:rPr lang="en-GB" sz="2800" b="1" dirty="0" smtClean="0">
                <a:latin typeface="Arial"/>
                <a:cs typeface="Arial"/>
              </a:rPr>
              <a:t>Example 3</a:t>
            </a:r>
            <a:endParaRPr lang="en-GB" sz="2800" b="1" dirty="0">
              <a:latin typeface="Arial"/>
              <a:cs typeface="Arial"/>
            </a:endParaRPr>
          </a:p>
          <a:p>
            <a:endParaRPr lang="en-GB" sz="800" b="1" dirty="0" smtClean="0">
              <a:latin typeface="Arial"/>
              <a:cs typeface="Arial"/>
            </a:endParaRPr>
          </a:p>
          <a:p>
            <a:r>
              <a:rPr lang="en-GB" sz="3200" b="1" dirty="0"/>
              <a:t>Improving </a:t>
            </a:r>
            <a:r>
              <a:rPr lang="en-GB" sz="3200" b="1" dirty="0" smtClean="0"/>
              <a:t>Health: </a:t>
            </a:r>
            <a:endParaRPr lang="en-GB" sz="3200" b="1" dirty="0" smtClean="0">
              <a:latin typeface="Calibri"/>
            </a:endParaRPr>
          </a:p>
          <a:p>
            <a:endParaRPr lang="en-GB" sz="800" b="1" dirty="0" smtClean="0">
              <a:latin typeface="Calibri"/>
            </a:endParaRPr>
          </a:p>
          <a:p>
            <a:r>
              <a:rPr lang="en-GB" sz="2800" dirty="0"/>
              <a:t>The computing power of big data analytics enables us to find new cures and better understand and predict disease patterns. We can use all the data from smart watches and wearable devices to better understand links between lifestyles and diseases. Big data analytics also allow us to monitor and predict epidemics and disease outbreaks, simply by listening to what people are saying, i.e. “Feeling rubbish today - in bed with a cold” or searching </a:t>
            </a:r>
            <a:r>
              <a:rPr lang="en-GB" sz="2800" dirty="0" smtClean="0"/>
              <a:t>  for </a:t>
            </a:r>
            <a:r>
              <a:rPr lang="en-GB" sz="2800" dirty="0"/>
              <a:t>on the </a:t>
            </a:r>
            <a:r>
              <a:rPr lang="en-GB" sz="2800" dirty="0" smtClean="0"/>
              <a:t>Internet, i.e. “cures for flu”.</a:t>
            </a:r>
            <a:endParaRPr lang="en-GB" sz="2800" dirty="0"/>
          </a:p>
          <a:p>
            <a:r>
              <a:rPr lang="en-GB" sz="2800" dirty="0" smtClean="0">
                <a:latin typeface="Calibri"/>
              </a:rPr>
              <a:t> </a:t>
            </a:r>
            <a:endParaRPr lang="en-GB" sz="2800" dirty="0">
              <a:latin typeface="Calibri"/>
            </a:endParaRPr>
          </a:p>
          <a:p>
            <a:endParaRPr lang="en-GB" sz="2800" dirty="0">
              <a:latin typeface="Arial"/>
              <a:cs typeface="Arial"/>
            </a:endParaRPr>
          </a:p>
        </p:txBody>
      </p:sp>
    </p:spTree>
    <p:extLst>
      <p:ext uri="{BB962C8B-B14F-4D97-AF65-F5344CB8AC3E}">
        <p14:creationId xmlns:p14="http://schemas.microsoft.com/office/powerpoint/2010/main" val="15156588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2"/>
          </p:cNvPr>
          <p:cNvSpPr/>
          <p:nvPr/>
        </p:nvSpPr>
        <p:spPr>
          <a:xfrm>
            <a:off x="7237167" y="5110745"/>
            <a:ext cx="1644811" cy="158371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8" name="TextBox 7"/>
          <p:cNvSpPr txBox="1"/>
          <p:nvPr/>
        </p:nvSpPr>
        <p:spPr>
          <a:xfrm>
            <a:off x="395537" y="260648"/>
            <a:ext cx="7416824" cy="5632311"/>
          </a:xfrm>
          <a:prstGeom prst="rect">
            <a:avLst/>
          </a:prstGeom>
          <a:noFill/>
        </p:spPr>
        <p:txBody>
          <a:bodyPr wrap="square" rtlCol="0">
            <a:spAutoFit/>
          </a:bodyPr>
          <a:lstStyle/>
          <a:p>
            <a:r>
              <a:rPr lang="en-GB" sz="3600" dirty="0" smtClean="0">
                <a:latin typeface="Arial"/>
                <a:cs typeface="Arial"/>
              </a:rPr>
              <a:t>There </a:t>
            </a:r>
            <a:r>
              <a:rPr lang="en-GB" sz="3600" dirty="0">
                <a:latin typeface="Arial"/>
                <a:cs typeface="Arial"/>
              </a:rPr>
              <a:t>are some things that are </a:t>
            </a:r>
            <a:r>
              <a:rPr lang="en-GB" sz="3600" b="1" dirty="0">
                <a:latin typeface="Arial"/>
                <a:cs typeface="Arial"/>
              </a:rPr>
              <a:t>so big</a:t>
            </a:r>
            <a:r>
              <a:rPr lang="en-GB" sz="3600" dirty="0">
                <a:latin typeface="Arial"/>
                <a:cs typeface="Arial"/>
              </a:rPr>
              <a:t> that they have implications for everyone, whether we want it or not. </a:t>
            </a:r>
          </a:p>
          <a:p>
            <a:endParaRPr lang="en-GB" sz="3600" dirty="0">
              <a:latin typeface="Arial"/>
              <a:cs typeface="Arial"/>
            </a:endParaRPr>
          </a:p>
          <a:p>
            <a:r>
              <a:rPr lang="en-GB" sz="3600" b="1" u="sng" dirty="0">
                <a:latin typeface="Arial"/>
                <a:cs typeface="Arial"/>
              </a:rPr>
              <a:t>Big Data </a:t>
            </a:r>
            <a:r>
              <a:rPr lang="en-GB" sz="3600" dirty="0">
                <a:latin typeface="Arial"/>
                <a:cs typeface="Arial"/>
              </a:rPr>
              <a:t>is one of those things, and is completely transforming the way we do business and is impacting most other parts of our lives. </a:t>
            </a:r>
          </a:p>
        </p:txBody>
      </p:sp>
    </p:spTree>
    <p:extLst>
      <p:ext uri="{BB962C8B-B14F-4D97-AF65-F5344CB8AC3E}">
        <p14:creationId xmlns:p14="http://schemas.microsoft.com/office/powerpoint/2010/main" val="21102311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2"/>
          </p:cNvPr>
          <p:cNvSpPr/>
          <p:nvPr/>
        </p:nvSpPr>
        <p:spPr>
          <a:xfrm>
            <a:off x="7237167" y="5110745"/>
            <a:ext cx="1644811" cy="158371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Rectangle 4"/>
          <p:cNvSpPr/>
          <p:nvPr/>
        </p:nvSpPr>
        <p:spPr>
          <a:xfrm>
            <a:off x="539552" y="692696"/>
            <a:ext cx="7416824" cy="4278094"/>
          </a:xfrm>
          <a:prstGeom prst="rect">
            <a:avLst/>
          </a:prstGeom>
        </p:spPr>
        <p:txBody>
          <a:bodyPr wrap="square">
            <a:spAutoFit/>
          </a:bodyPr>
          <a:lstStyle/>
          <a:p>
            <a:r>
              <a:rPr lang="en-GB" sz="2800" b="1" dirty="0">
                <a:latin typeface="Arial"/>
                <a:cs typeface="Arial"/>
              </a:rPr>
              <a:t>How is Big Data actually used? </a:t>
            </a:r>
            <a:r>
              <a:rPr lang="en-GB" sz="2800" b="1" dirty="0" smtClean="0">
                <a:latin typeface="Arial"/>
                <a:cs typeface="Arial"/>
              </a:rPr>
              <a:t>Example 4</a:t>
            </a:r>
            <a:endParaRPr lang="en-GB" sz="2800" b="1" dirty="0">
              <a:latin typeface="Arial"/>
              <a:cs typeface="Arial"/>
            </a:endParaRPr>
          </a:p>
          <a:p>
            <a:endParaRPr lang="en-GB" sz="800" b="1" dirty="0" smtClean="0">
              <a:latin typeface="Arial"/>
              <a:cs typeface="Arial"/>
            </a:endParaRPr>
          </a:p>
          <a:p>
            <a:r>
              <a:rPr lang="en-GB" sz="3200" b="1" dirty="0"/>
              <a:t>Improving Security and Law </a:t>
            </a:r>
            <a:r>
              <a:rPr lang="en-GB" sz="3200" b="1" dirty="0" smtClean="0"/>
              <a:t>Enforcement: </a:t>
            </a:r>
            <a:endParaRPr lang="en-GB" sz="3200" b="1" dirty="0" smtClean="0">
              <a:latin typeface="Calibri"/>
            </a:endParaRPr>
          </a:p>
          <a:p>
            <a:endParaRPr lang="en-GB" sz="800" b="1" dirty="0" smtClean="0">
              <a:latin typeface="Calibri"/>
            </a:endParaRPr>
          </a:p>
          <a:p>
            <a:r>
              <a:rPr lang="en-GB" sz="2800" dirty="0"/>
              <a:t>Security services use big data analytics to foil terrorist plots and detect cyber attacks. Police forces use big data tools to catch criminals and even predict criminal activity and credit card companies use big data analytics it to detect fraudulent transactions.</a:t>
            </a:r>
          </a:p>
          <a:p>
            <a:endParaRPr lang="en-GB" sz="2800" dirty="0">
              <a:latin typeface="Arial"/>
              <a:cs typeface="Arial"/>
            </a:endParaRPr>
          </a:p>
        </p:txBody>
      </p:sp>
    </p:spTree>
    <p:extLst>
      <p:ext uri="{BB962C8B-B14F-4D97-AF65-F5344CB8AC3E}">
        <p14:creationId xmlns:p14="http://schemas.microsoft.com/office/powerpoint/2010/main" val="19777300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2"/>
          </p:cNvPr>
          <p:cNvSpPr/>
          <p:nvPr/>
        </p:nvSpPr>
        <p:spPr>
          <a:xfrm>
            <a:off x="7237167" y="5110745"/>
            <a:ext cx="1644811" cy="158371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Rectangle 4"/>
          <p:cNvSpPr/>
          <p:nvPr/>
        </p:nvSpPr>
        <p:spPr>
          <a:xfrm>
            <a:off x="323528" y="357618"/>
            <a:ext cx="7632848" cy="5447646"/>
          </a:xfrm>
          <a:prstGeom prst="rect">
            <a:avLst/>
          </a:prstGeom>
        </p:spPr>
        <p:txBody>
          <a:bodyPr wrap="square">
            <a:spAutoFit/>
          </a:bodyPr>
          <a:lstStyle/>
          <a:p>
            <a:r>
              <a:rPr lang="en-GB" sz="2800" b="1" dirty="0">
                <a:latin typeface="Arial"/>
                <a:cs typeface="Arial"/>
              </a:rPr>
              <a:t>How is Big Data actually used? </a:t>
            </a:r>
            <a:r>
              <a:rPr lang="en-GB" sz="2800" b="1" dirty="0" smtClean="0">
                <a:latin typeface="Arial"/>
                <a:cs typeface="Arial"/>
              </a:rPr>
              <a:t>Example 5</a:t>
            </a:r>
            <a:endParaRPr lang="en-GB" sz="2800" b="1" dirty="0">
              <a:latin typeface="Arial"/>
              <a:cs typeface="Arial"/>
            </a:endParaRPr>
          </a:p>
          <a:p>
            <a:endParaRPr lang="en-GB" sz="800" b="1" dirty="0" smtClean="0">
              <a:latin typeface="Arial"/>
              <a:cs typeface="Arial"/>
            </a:endParaRPr>
          </a:p>
          <a:p>
            <a:r>
              <a:rPr lang="en-GB" sz="3200" b="1" dirty="0"/>
              <a:t>Improving Sports Performance</a:t>
            </a:r>
            <a:r>
              <a:rPr lang="en-GB" sz="3200" b="1" dirty="0" smtClean="0"/>
              <a:t>:</a:t>
            </a:r>
          </a:p>
          <a:p>
            <a:r>
              <a:rPr lang="en-GB" sz="2800" dirty="0"/>
              <a:t>Most elite sports have now embraced big data analytics. Many use video analytics to track the performance of every player in a football or baseball game, sensor technology is built into sports equipment such as basket balls or golf clubs, and many elite sports teams track athletes outside of the sporting environment – using smart technology to track nutrition and sleep, as well as social media conversations to monitor emotional wellbeing</a:t>
            </a:r>
            <a:r>
              <a:rPr lang="en-GB" sz="2800" dirty="0" smtClean="0"/>
              <a:t>.</a:t>
            </a:r>
            <a:endParaRPr lang="en-GB" sz="2800" dirty="0"/>
          </a:p>
        </p:txBody>
      </p:sp>
    </p:spTree>
    <p:extLst>
      <p:ext uri="{BB962C8B-B14F-4D97-AF65-F5344CB8AC3E}">
        <p14:creationId xmlns:p14="http://schemas.microsoft.com/office/powerpoint/2010/main" val="9564234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2"/>
          </p:cNvPr>
          <p:cNvSpPr/>
          <p:nvPr/>
        </p:nvSpPr>
        <p:spPr>
          <a:xfrm>
            <a:off x="7237167" y="5110745"/>
            <a:ext cx="1644811" cy="158371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Rectangle 4"/>
          <p:cNvSpPr/>
          <p:nvPr/>
        </p:nvSpPr>
        <p:spPr>
          <a:xfrm>
            <a:off x="323528" y="188640"/>
            <a:ext cx="7632848" cy="5755423"/>
          </a:xfrm>
          <a:prstGeom prst="rect">
            <a:avLst/>
          </a:prstGeom>
        </p:spPr>
        <p:txBody>
          <a:bodyPr wrap="square">
            <a:spAutoFit/>
          </a:bodyPr>
          <a:lstStyle/>
          <a:p>
            <a:r>
              <a:rPr lang="en-GB" sz="2800" b="1" dirty="0">
                <a:latin typeface="Arial"/>
                <a:cs typeface="Arial"/>
              </a:rPr>
              <a:t>How is Big Data actually used? </a:t>
            </a:r>
            <a:r>
              <a:rPr lang="en-GB" sz="2800" b="1" dirty="0" smtClean="0">
                <a:latin typeface="Arial"/>
                <a:cs typeface="Arial"/>
              </a:rPr>
              <a:t>Example 6</a:t>
            </a:r>
            <a:endParaRPr lang="en-GB" sz="2800" b="1" dirty="0">
              <a:latin typeface="Arial"/>
              <a:cs typeface="Arial"/>
            </a:endParaRPr>
          </a:p>
          <a:p>
            <a:endParaRPr lang="en-GB" sz="800" b="1" dirty="0" smtClean="0">
              <a:latin typeface="Arial"/>
              <a:cs typeface="Arial"/>
            </a:endParaRPr>
          </a:p>
          <a:p>
            <a:r>
              <a:rPr lang="en-GB" sz="3200" b="1" dirty="0"/>
              <a:t>Improving and Optimizing Cities and </a:t>
            </a:r>
            <a:r>
              <a:rPr lang="en-GB" sz="3200" b="1" dirty="0" smtClean="0"/>
              <a:t>Countries</a:t>
            </a:r>
            <a:r>
              <a:rPr lang="en-GB" sz="3200" b="1" dirty="0" smtClean="0">
                <a:latin typeface="Calibri"/>
              </a:rPr>
              <a:t>: </a:t>
            </a:r>
          </a:p>
          <a:p>
            <a:endParaRPr lang="en-GB" sz="800" b="1" dirty="0" smtClean="0">
              <a:latin typeface="Calibri"/>
            </a:endParaRPr>
          </a:p>
          <a:p>
            <a:r>
              <a:rPr lang="en-GB" sz="2600" dirty="0"/>
              <a:t>Big data is used to improve many aspects of our cities and countries. For example, it allows cities to optimize traffic flows based on real time traffic information as well as social media and weather data. A number of cities are currently using big data analytics with the aim of turning themselves into Smart Cities, where the transport infrastructure and utility processes are all joined up. Where a bus would wait for a delayed train and where traffic signals predict traffic volumes and operate to minimize jams</a:t>
            </a:r>
            <a:r>
              <a:rPr lang="en-GB" sz="2600" dirty="0" smtClean="0"/>
              <a:t>.</a:t>
            </a:r>
            <a:endParaRPr lang="en-GB" sz="2600" dirty="0"/>
          </a:p>
        </p:txBody>
      </p:sp>
    </p:spTree>
    <p:extLst>
      <p:ext uri="{BB962C8B-B14F-4D97-AF65-F5344CB8AC3E}">
        <p14:creationId xmlns:p14="http://schemas.microsoft.com/office/powerpoint/2010/main" val="20015555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2"/>
          </p:cNvPr>
          <p:cNvSpPr/>
          <p:nvPr/>
        </p:nvSpPr>
        <p:spPr>
          <a:xfrm>
            <a:off x="7237167" y="5110745"/>
            <a:ext cx="1644811" cy="158371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Rectangle 4"/>
          <p:cNvSpPr/>
          <p:nvPr/>
        </p:nvSpPr>
        <p:spPr>
          <a:xfrm>
            <a:off x="467544" y="404664"/>
            <a:ext cx="7272808" cy="6186309"/>
          </a:xfrm>
          <a:prstGeom prst="rect">
            <a:avLst/>
          </a:prstGeom>
        </p:spPr>
        <p:txBody>
          <a:bodyPr wrap="square">
            <a:spAutoFit/>
          </a:bodyPr>
          <a:lstStyle/>
          <a:p>
            <a:r>
              <a:rPr lang="en-GB" sz="4000" b="1" dirty="0" smtClean="0">
                <a:latin typeface="Arial"/>
                <a:cs typeface="Arial"/>
              </a:rPr>
              <a:t>But the applications of Big Data are endless!</a:t>
            </a:r>
            <a:endParaRPr lang="en-GB" sz="4000" b="1" dirty="0">
              <a:latin typeface="Arial"/>
              <a:cs typeface="Arial"/>
            </a:endParaRPr>
          </a:p>
          <a:p>
            <a:endParaRPr lang="en-GB" sz="800" b="1" dirty="0" smtClean="0">
              <a:latin typeface="Arial"/>
              <a:cs typeface="Arial"/>
            </a:endParaRPr>
          </a:p>
          <a:p>
            <a:r>
              <a:rPr lang="en-GB" sz="3200" dirty="0"/>
              <a:t>C</a:t>
            </a:r>
            <a:r>
              <a:rPr lang="en-GB" sz="3200" dirty="0" smtClean="0"/>
              <a:t>urrently we are only seeing </a:t>
            </a:r>
            <a:r>
              <a:rPr lang="en-GB" sz="3200" dirty="0"/>
              <a:t>the beginnings of a transformation into a big data economy. </a:t>
            </a:r>
            <a:endParaRPr lang="en-GB" sz="3200" dirty="0" smtClean="0"/>
          </a:p>
          <a:p>
            <a:endParaRPr lang="en-GB" sz="3200" dirty="0"/>
          </a:p>
          <a:p>
            <a:r>
              <a:rPr lang="en-GB" sz="3200" dirty="0"/>
              <a:t>Any business that doesn’t </a:t>
            </a:r>
            <a:r>
              <a:rPr lang="en-GB" sz="3200" b="1" u="sng" dirty="0"/>
              <a:t>seriously</a:t>
            </a:r>
            <a:r>
              <a:rPr lang="en-GB" sz="3200" dirty="0"/>
              <a:t> consider the implications of Big Data runs the risk of being left </a:t>
            </a:r>
            <a:r>
              <a:rPr lang="en-GB" sz="3200" dirty="0" smtClean="0"/>
              <a:t>behind.</a:t>
            </a:r>
          </a:p>
          <a:p>
            <a:endParaRPr lang="en-GB" sz="2800" dirty="0"/>
          </a:p>
          <a:p>
            <a:r>
              <a:rPr lang="en-GB" sz="2800" dirty="0" smtClean="0">
                <a:latin typeface="Calibri"/>
              </a:rPr>
              <a:t>.</a:t>
            </a:r>
            <a:endParaRPr lang="en-GB" sz="2800" dirty="0">
              <a:latin typeface="Calibri"/>
            </a:endParaRPr>
          </a:p>
          <a:p>
            <a:endParaRPr lang="en-GB" sz="2800" dirty="0">
              <a:latin typeface="Arial"/>
              <a:cs typeface="Arial"/>
            </a:endParaRPr>
          </a:p>
        </p:txBody>
      </p:sp>
    </p:spTree>
    <p:extLst>
      <p:ext uri="{BB962C8B-B14F-4D97-AF65-F5344CB8AC3E}">
        <p14:creationId xmlns:p14="http://schemas.microsoft.com/office/powerpoint/2010/main" val="18046943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Rectangle 4">
            <a:hlinkClick r:id="rId3"/>
          </p:cNvPr>
          <p:cNvSpPr/>
          <p:nvPr/>
        </p:nvSpPr>
        <p:spPr>
          <a:xfrm>
            <a:off x="3358474" y="1759687"/>
            <a:ext cx="3044812" cy="490417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hlinkClick r:id="rId4"/>
          </p:cNvPr>
          <p:cNvSpPr/>
          <p:nvPr/>
        </p:nvSpPr>
        <p:spPr>
          <a:xfrm>
            <a:off x="1683062" y="3198041"/>
            <a:ext cx="1300548" cy="239470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hlinkClick r:id="rId3"/>
          </p:cNvPr>
          <p:cNvSpPr/>
          <p:nvPr/>
        </p:nvSpPr>
        <p:spPr>
          <a:xfrm>
            <a:off x="6250281" y="4238552"/>
            <a:ext cx="1453553" cy="1461306"/>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5209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Rounded Rectangle 2">
            <a:hlinkClick r:id="rId3"/>
          </p:cNvPr>
          <p:cNvSpPr/>
          <p:nvPr/>
        </p:nvSpPr>
        <p:spPr>
          <a:xfrm>
            <a:off x="1667762" y="4475727"/>
            <a:ext cx="2547544" cy="451398"/>
          </a:xfrm>
          <a:prstGeom prst="roundRect">
            <a:avLst>
              <a:gd name="adj" fmla="val 50000"/>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ounded Rectangle 3">
            <a:hlinkClick r:id="rId4"/>
          </p:cNvPr>
          <p:cNvSpPr/>
          <p:nvPr/>
        </p:nvSpPr>
        <p:spPr>
          <a:xfrm>
            <a:off x="4932040" y="4475727"/>
            <a:ext cx="2547544" cy="451398"/>
          </a:xfrm>
          <a:prstGeom prst="roundRect">
            <a:avLst>
              <a:gd name="adj" fmla="val 50000"/>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a:hlinkClick r:id="rId5"/>
          </p:cNvPr>
          <p:cNvSpPr/>
          <p:nvPr/>
        </p:nvSpPr>
        <p:spPr>
          <a:xfrm>
            <a:off x="6747549" y="5424428"/>
            <a:ext cx="732035" cy="749780"/>
          </a:xfrm>
          <a:prstGeom prst="roundRect">
            <a:avLst>
              <a:gd name="adj" fmla="val 8306"/>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hlinkClick r:id="rId6"/>
          </p:cNvPr>
          <p:cNvSpPr/>
          <p:nvPr/>
        </p:nvSpPr>
        <p:spPr>
          <a:xfrm>
            <a:off x="2344712" y="5170036"/>
            <a:ext cx="1112235" cy="57862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hlinkClick r:id="rId7"/>
          </p:cNvPr>
          <p:cNvSpPr/>
          <p:nvPr/>
        </p:nvSpPr>
        <p:spPr>
          <a:xfrm>
            <a:off x="3692875" y="5170036"/>
            <a:ext cx="575704" cy="57862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hlinkClick r:id="rId8"/>
          </p:cNvPr>
          <p:cNvSpPr/>
          <p:nvPr/>
        </p:nvSpPr>
        <p:spPr>
          <a:xfrm>
            <a:off x="4515022" y="5170036"/>
            <a:ext cx="575704" cy="57862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hlinkClick r:id="rId9"/>
          </p:cNvPr>
          <p:cNvSpPr/>
          <p:nvPr/>
        </p:nvSpPr>
        <p:spPr>
          <a:xfrm>
            <a:off x="5379118" y="5170036"/>
            <a:ext cx="575704" cy="57862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hlinkClick r:id="rId10"/>
          </p:cNvPr>
          <p:cNvSpPr/>
          <p:nvPr/>
        </p:nvSpPr>
        <p:spPr>
          <a:xfrm>
            <a:off x="6247587" y="5170036"/>
            <a:ext cx="575704" cy="57862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hlinkClick r:id="rId11"/>
          </p:cNvPr>
          <p:cNvSpPr/>
          <p:nvPr/>
        </p:nvSpPr>
        <p:spPr>
          <a:xfrm>
            <a:off x="2771800" y="6021288"/>
            <a:ext cx="1647080" cy="35108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hlinkClick r:id="rId12"/>
          </p:cNvPr>
          <p:cNvSpPr/>
          <p:nvPr/>
        </p:nvSpPr>
        <p:spPr>
          <a:xfrm>
            <a:off x="4860031" y="6021288"/>
            <a:ext cx="1520289" cy="35108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16885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2"/>
          </p:cNvPr>
          <p:cNvSpPr/>
          <p:nvPr/>
        </p:nvSpPr>
        <p:spPr>
          <a:xfrm>
            <a:off x="7237167" y="5110745"/>
            <a:ext cx="1644811" cy="158371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Rectangle 4"/>
          <p:cNvSpPr/>
          <p:nvPr/>
        </p:nvSpPr>
        <p:spPr>
          <a:xfrm>
            <a:off x="539552" y="476672"/>
            <a:ext cx="7344816" cy="5078314"/>
          </a:xfrm>
          <a:prstGeom prst="rect">
            <a:avLst/>
          </a:prstGeom>
        </p:spPr>
        <p:txBody>
          <a:bodyPr wrap="square">
            <a:spAutoFit/>
          </a:bodyPr>
          <a:lstStyle/>
          <a:p>
            <a:r>
              <a:rPr lang="en-GB" sz="3600" dirty="0" smtClean="0">
                <a:latin typeface="Arial"/>
                <a:cs typeface="Arial"/>
              </a:rPr>
              <a:t>The basic idea behind the phrase </a:t>
            </a:r>
            <a:r>
              <a:rPr lang="en-GB" sz="3600" b="1" u="sng" dirty="0" smtClean="0">
                <a:latin typeface="Arial"/>
                <a:cs typeface="Arial"/>
              </a:rPr>
              <a:t>'Big Data' </a:t>
            </a:r>
            <a:r>
              <a:rPr lang="en-GB" sz="3600" dirty="0" smtClean="0">
                <a:latin typeface="Arial"/>
                <a:cs typeface="Arial"/>
              </a:rPr>
              <a:t>is that everything we do is increasingly leaving a digital trace (or data), which we (and others) can use and analyse.</a:t>
            </a:r>
          </a:p>
          <a:p>
            <a:endParaRPr lang="en-GB" sz="3600" dirty="0" smtClean="0">
              <a:latin typeface="Arial"/>
              <a:cs typeface="Arial"/>
            </a:endParaRPr>
          </a:p>
          <a:p>
            <a:r>
              <a:rPr lang="en-GB" sz="3600" dirty="0" smtClean="0">
                <a:latin typeface="Arial"/>
                <a:cs typeface="Arial"/>
              </a:rPr>
              <a:t>Big Data therefore refers to our ability to make use of the ever-increasing volumes of data. </a:t>
            </a:r>
          </a:p>
        </p:txBody>
      </p:sp>
    </p:spTree>
    <p:extLst>
      <p:ext uri="{BB962C8B-B14F-4D97-AF65-F5344CB8AC3E}">
        <p14:creationId xmlns:p14="http://schemas.microsoft.com/office/powerpoint/2010/main" val="8120956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3"/>
          </p:cNvPr>
          <p:cNvSpPr/>
          <p:nvPr/>
        </p:nvSpPr>
        <p:spPr>
          <a:xfrm>
            <a:off x="7237167" y="5110745"/>
            <a:ext cx="1644811" cy="158371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0" y="0"/>
            <a:ext cx="9144000" cy="6858000"/>
          </a:xfrm>
          <a:prstGeom prst="rect">
            <a:avLst/>
          </a:prstGeom>
        </p:spPr>
      </p:pic>
      <p:pic>
        <p:nvPicPr>
          <p:cNvPr id="5" name="Picture 4"/>
          <p:cNvPicPr>
            <a:picLocks noChangeAspect="1"/>
          </p:cNvPicPr>
          <p:nvPr/>
        </p:nvPicPr>
        <p:blipFill>
          <a:blip r:embed="rId5"/>
          <a:stretch>
            <a:fillRect/>
          </a:stretch>
        </p:blipFill>
        <p:spPr>
          <a:xfrm>
            <a:off x="975671" y="846393"/>
            <a:ext cx="6261496" cy="4687198"/>
          </a:xfrm>
          <a:prstGeom prst="rect">
            <a:avLst/>
          </a:prstGeom>
        </p:spPr>
      </p:pic>
      <p:grpSp>
        <p:nvGrpSpPr>
          <p:cNvPr id="7" name="Group 12"/>
          <p:cNvGrpSpPr>
            <a:grpSpLocks/>
          </p:cNvGrpSpPr>
          <p:nvPr>
            <p:custDataLst>
              <p:tags r:id="rId1"/>
            </p:custDataLst>
          </p:nvPr>
        </p:nvGrpSpPr>
        <p:grpSpPr bwMode="auto">
          <a:xfrm>
            <a:off x="107504" y="116632"/>
            <a:ext cx="4608512" cy="3073360"/>
            <a:chOff x="676" y="961"/>
            <a:chExt cx="4491" cy="3175"/>
          </a:xfrm>
          <a:solidFill>
            <a:schemeClr val="bg1"/>
          </a:solidFill>
        </p:grpSpPr>
        <p:sp>
          <p:nvSpPr>
            <p:cNvPr id="8" name="PubRRectCallout"/>
            <p:cNvSpPr>
              <a:spLocks noEditPoints="1" noChangeArrowheads="1"/>
            </p:cNvSpPr>
            <p:nvPr/>
          </p:nvSpPr>
          <p:spPr bwMode="auto">
            <a:xfrm>
              <a:off x="676" y="961"/>
              <a:ext cx="4491" cy="3175"/>
            </a:xfrm>
            <a:custGeom>
              <a:avLst/>
              <a:gdLst>
                <a:gd name="G0" fmla="+- 0 0 0"/>
                <a:gd name="G1" fmla="+- 8607 0 0"/>
                <a:gd name="T0" fmla="*/ 10800 w 21600"/>
                <a:gd name="T1" fmla="*/ 0 h 21600"/>
                <a:gd name="T2" fmla="*/ 0 w 21600"/>
                <a:gd name="T3" fmla="*/ 8638 h 21600"/>
                <a:gd name="T4" fmla="*/ 8607 w 21600"/>
                <a:gd name="T5" fmla="*/ 21600 h 21600"/>
                <a:gd name="T6" fmla="*/ 10800 w 21600"/>
                <a:gd name="T7" fmla="*/ 17277 h 21600"/>
                <a:gd name="T8" fmla="*/ 21600 w 21600"/>
                <a:gd name="T9" fmla="*/ 8638 h 21600"/>
                <a:gd name="T10" fmla="*/ 17694720 60000 65536"/>
                <a:gd name="T11" fmla="*/ 11796480 60000 65536"/>
                <a:gd name="T12" fmla="*/ 5898240 60000 65536"/>
                <a:gd name="T13" fmla="*/ 5898240 60000 65536"/>
                <a:gd name="T14" fmla="*/ 0 60000 65536"/>
                <a:gd name="T15" fmla="*/ 145 w 21600"/>
                <a:gd name="T16" fmla="*/ 145 h 21600"/>
                <a:gd name="T17" fmla="*/ 21409 w 21600"/>
                <a:gd name="T18" fmla="*/ 17106 h 21600"/>
              </a:gdLst>
              <a:ahLst/>
              <a:cxnLst>
                <a:cxn ang="T10">
                  <a:pos x="T0" y="T1"/>
                </a:cxn>
                <a:cxn ang="T11">
                  <a:pos x="T2" y="T3"/>
                </a:cxn>
                <a:cxn ang="T12">
                  <a:pos x="T4" y="T5"/>
                </a:cxn>
                <a:cxn ang="T13">
                  <a:pos x="T6" y="T7"/>
                </a:cxn>
                <a:cxn ang="T14">
                  <a:pos x="T8" y="T9"/>
                </a:cxn>
              </a:cxnLst>
              <a:rect l="T15" t="T16" r="T17" b="T18"/>
              <a:pathLst>
                <a:path w="21600" h="21600">
                  <a:moveTo>
                    <a:pt x="532" y="0"/>
                  </a:moveTo>
                  <a:cubicBezTo>
                    <a:pt x="238" y="0"/>
                    <a:pt x="0" y="238"/>
                    <a:pt x="0" y="532"/>
                  </a:cubicBezTo>
                  <a:lnTo>
                    <a:pt x="0" y="16745"/>
                  </a:lnTo>
                  <a:cubicBezTo>
                    <a:pt x="0" y="17039"/>
                    <a:pt x="238" y="17277"/>
                    <a:pt x="532" y="17277"/>
                  </a:cubicBezTo>
                  <a:lnTo>
                    <a:pt x="2623" y="17277"/>
                  </a:lnTo>
                  <a:lnTo>
                    <a:pt x="8607" y="21600"/>
                  </a:lnTo>
                  <a:lnTo>
                    <a:pt x="6515" y="17277"/>
                  </a:lnTo>
                  <a:lnTo>
                    <a:pt x="21016" y="17277"/>
                  </a:lnTo>
                  <a:cubicBezTo>
                    <a:pt x="21339" y="17277"/>
                    <a:pt x="21600" y="17039"/>
                    <a:pt x="21600" y="16745"/>
                  </a:cubicBezTo>
                  <a:lnTo>
                    <a:pt x="21600" y="532"/>
                  </a:lnTo>
                  <a:cubicBezTo>
                    <a:pt x="21600" y="238"/>
                    <a:pt x="21339" y="0"/>
                    <a:pt x="21016" y="0"/>
                  </a:cubicBezTo>
                  <a:close/>
                </a:path>
              </a:pathLst>
            </a:custGeom>
            <a:grpFill/>
            <a:ln>
              <a:headEnd/>
              <a:tailEnd/>
            </a:ln>
          </p:spPr>
          <p:style>
            <a:lnRef idx="0">
              <a:schemeClr val="accent3"/>
            </a:lnRef>
            <a:fillRef idx="3">
              <a:schemeClr val="accent3"/>
            </a:fillRef>
            <a:effectRef idx="3">
              <a:schemeClr val="accent3"/>
            </a:effectRef>
            <a:fontRef idx="minor">
              <a:schemeClr val="lt1"/>
            </a:fontRef>
          </p:style>
          <p:txBody>
            <a:bodyPr/>
            <a:lstStyle/>
            <a:p>
              <a:pPr>
                <a:defRPr/>
              </a:pPr>
              <a:endParaRPr lang="en-GB" sz="2000">
                <a:solidFill>
                  <a:schemeClr val="tx1"/>
                </a:solidFill>
                <a:cs typeface="+mn-cs"/>
              </a:endParaRPr>
            </a:p>
          </p:txBody>
        </p:sp>
        <p:sp>
          <p:nvSpPr>
            <p:cNvPr id="9" name="Text Box 3"/>
            <p:cNvSpPr txBox="1">
              <a:spLocks noChangeArrowheads="1"/>
            </p:cNvSpPr>
            <p:nvPr/>
          </p:nvSpPr>
          <p:spPr bwMode="auto">
            <a:xfrm>
              <a:off x="788" y="1050"/>
              <a:ext cx="4360" cy="1722"/>
            </a:xfrm>
            <a:prstGeom prst="rect">
              <a:avLst/>
            </a:prstGeom>
            <a:grpFill/>
            <a:ln w="12700">
              <a:noFill/>
              <a:miter lim="800000"/>
              <a:headEnd type="none" w="sm" len="sm"/>
              <a:tailEnd type="none" w="sm" len="sm"/>
            </a:ln>
          </p:spPr>
          <p:txBody>
            <a:bodyPr wrap="square" lIns="63500" tIns="63500" rIns="63500" bIns="63500">
              <a:spAutoFit/>
            </a:bodyPr>
            <a:lstStyle/>
            <a:p>
              <a:r>
                <a:rPr lang="en-GB" sz="2000" b="1" dirty="0" smtClean="0">
                  <a:latin typeface="Arial"/>
                  <a:cs typeface="Arial"/>
                </a:rPr>
                <a:t>From the dawn of civilization until 2003, humankind generated five </a:t>
              </a:r>
              <a:r>
                <a:rPr lang="en-GB" sz="2000" b="1" dirty="0" err="1" smtClean="0">
                  <a:latin typeface="Arial"/>
                  <a:cs typeface="Arial"/>
                </a:rPr>
                <a:t>exabytes</a:t>
              </a:r>
              <a:r>
                <a:rPr lang="en-GB" sz="2000" b="1" dirty="0" smtClean="0">
                  <a:latin typeface="Arial"/>
                  <a:cs typeface="Arial"/>
                </a:rPr>
                <a:t> of data. Now we produce five </a:t>
              </a:r>
              <a:r>
                <a:rPr lang="en-GB" sz="2000" b="1" dirty="0" err="1" smtClean="0">
                  <a:latin typeface="Arial"/>
                  <a:cs typeface="Arial"/>
                </a:rPr>
                <a:t>exabytes</a:t>
              </a:r>
              <a:r>
                <a:rPr lang="en-GB" sz="2000" b="1" dirty="0" smtClean="0">
                  <a:latin typeface="Arial"/>
                  <a:cs typeface="Arial"/>
                </a:rPr>
                <a:t> every two days…and the pace is accelerating.</a:t>
              </a:r>
              <a:endParaRPr lang="en-GB" sz="2000" b="1" dirty="0">
                <a:latin typeface="Arial"/>
                <a:cs typeface="Arial"/>
              </a:endParaRPr>
            </a:p>
          </p:txBody>
        </p:sp>
        <p:sp>
          <p:nvSpPr>
            <p:cNvPr id="10" name="Text Box 4"/>
            <p:cNvSpPr txBox="1">
              <a:spLocks noChangeArrowheads="1"/>
            </p:cNvSpPr>
            <p:nvPr/>
          </p:nvSpPr>
          <p:spPr bwMode="auto">
            <a:xfrm>
              <a:off x="1992" y="2746"/>
              <a:ext cx="2879" cy="656"/>
            </a:xfrm>
            <a:prstGeom prst="rect">
              <a:avLst/>
            </a:prstGeom>
            <a:grpFill/>
            <a:ln w="12700">
              <a:noFill/>
              <a:miter lim="800000"/>
              <a:headEnd type="none" w="sm" len="sm"/>
              <a:tailEnd type="none" w="sm" len="sm"/>
            </a:ln>
          </p:spPr>
          <p:txBody>
            <a:bodyPr lIns="63500" tIns="63500" rIns="63500" bIns="63500"/>
            <a:lstStyle/>
            <a:p>
              <a:pPr marL="573088" indent="-573088"/>
              <a:r>
                <a:rPr lang="en-GB" sz="1600" b="1" dirty="0" smtClean="0">
                  <a:latin typeface="Arial"/>
                  <a:cs typeface="Arial"/>
                </a:rPr>
                <a:t>Eric Schmidt,</a:t>
              </a:r>
              <a:endParaRPr lang="en-GB" sz="1600" b="1" dirty="0">
                <a:latin typeface="Arial"/>
                <a:cs typeface="Arial"/>
              </a:endParaRPr>
            </a:p>
            <a:p>
              <a:pPr marL="573088" indent="-573088"/>
              <a:r>
                <a:rPr lang="en-GB" sz="1600" b="1" i="1" dirty="0" smtClean="0">
                  <a:latin typeface="Arial"/>
                  <a:cs typeface="Arial"/>
                </a:rPr>
                <a:t>Executive Chairman, Google</a:t>
              </a:r>
              <a:endParaRPr lang="en-GB" sz="1600" b="1" dirty="0">
                <a:latin typeface="Arial"/>
                <a:cs typeface="Arial"/>
              </a:endParaRPr>
            </a:p>
          </p:txBody>
        </p:sp>
      </p:grpSp>
    </p:spTree>
    <p:extLst>
      <p:ext uri="{BB962C8B-B14F-4D97-AF65-F5344CB8AC3E}">
        <p14:creationId xmlns:p14="http://schemas.microsoft.com/office/powerpoint/2010/main" val="200137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2"/>
          </p:cNvPr>
          <p:cNvSpPr/>
          <p:nvPr/>
        </p:nvSpPr>
        <p:spPr>
          <a:xfrm>
            <a:off x="7237167" y="5110745"/>
            <a:ext cx="1644811" cy="158371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Rectangle 4"/>
          <p:cNvSpPr/>
          <p:nvPr/>
        </p:nvSpPr>
        <p:spPr>
          <a:xfrm>
            <a:off x="467544" y="316968"/>
            <a:ext cx="7488832" cy="5632312"/>
          </a:xfrm>
          <a:prstGeom prst="rect">
            <a:avLst/>
          </a:prstGeom>
        </p:spPr>
        <p:txBody>
          <a:bodyPr wrap="square">
            <a:spAutoFit/>
          </a:bodyPr>
          <a:lstStyle/>
          <a:p>
            <a:r>
              <a:rPr lang="en-GB" sz="4400" b="1" dirty="0" smtClean="0">
                <a:latin typeface="Arial"/>
                <a:cs typeface="Arial"/>
              </a:rPr>
              <a:t>Activity Data</a:t>
            </a:r>
            <a:endParaRPr lang="en-GB" sz="4400" b="1" dirty="0">
              <a:latin typeface="Arial"/>
              <a:cs typeface="Arial"/>
            </a:endParaRPr>
          </a:p>
          <a:p>
            <a:endParaRPr lang="en-GB" sz="800" b="1" dirty="0" smtClean="0">
              <a:latin typeface="Arial"/>
              <a:cs typeface="Arial"/>
            </a:endParaRPr>
          </a:p>
          <a:p>
            <a:r>
              <a:rPr lang="en-GB" sz="2800" dirty="0" smtClean="0">
                <a:latin typeface="Arial"/>
                <a:cs typeface="Arial"/>
              </a:rPr>
              <a:t>Simple activities like listening to music or reading a book are now generating data. Digital music players and eBooks collect data on our activities. Your smart phone collects data on how you use it and your web browser collects information on what you are searching for. Your credit card company collects data on where you shop and your shop collects data on what you buy. It is hard to imagine any activity that does not   generate data.</a:t>
            </a:r>
            <a:endParaRPr lang="en-GB" sz="2800" dirty="0">
              <a:latin typeface="Arial"/>
              <a:cs typeface="Arial"/>
            </a:endParaRPr>
          </a:p>
        </p:txBody>
      </p:sp>
    </p:spTree>
    <p:extLst>
      <p:ext uri="{BB962C8B-B14F-4D97-AF65-F5344CB8AC3E}">
        <p14:creationId xmlns:p14="http://schemas.microsoft.com/office/powerpoint/2010/main" val="18596882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2"/>
          </p:cNvPr>
          <p:cNvSpPr/>
          <p:nvPr/>
        </p:nvSpPr>
        <p:spPr>
          <a:xfrm>
            <a:off x="7237167" y="5110745"/>
            <a:ext cx="1644811" cy="158371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Rectangle 4"/>
          <p:cNvSpPr/>
          <p:nvPr/>
        </p:nvSpPr>
        <p:spPr>
          <a:xfrm>
            <a:off x="467544" y="542285"/>
            <a:ext cx="7056784" cy="5262979"/>
          </a:xfrm>
          <a:prstGeom prst="rect">
            <a:avLst/>
          </a:prstGeom>
        </p:spPr>
        <p:txBody>
          <a:bodyPr wrap="square">
            <a:spAutoFit/>
          </a:bodyPr>
          <a:lstStyle/>
          <a:p>
            <a:r>
              <a:rPr lang="en-GB" sz="4400" b="1" dirty="0">
                <a:latin typeface="Arial"/>
                <a:cs typeface="Arial"/>
              </a:rPr>
              <a:t>Conversation </a:t>
            </a:r>
            <a:r>
              <a:rPr lang="en-GB" sz="4400" b="1" dirty="0" smtClean="0">
                <a:latin typeface="Arial"/>
                <a:cs typeface="Arial"/>
              </a:rPr>
              <a:t>Data</a:t>
            </a:r>
            <a:endParaRPr lang="en-GB" sz="4400" b="1" dirty="0">
              <a:latin typeface="Arial"/>
              <a:cs typeface="Arial"/>
            </a:endParaRPr>
          </a:p>
          <a:p>
            <a:endParaRPr lang="en-GB" sz="800" b="1" dirty="0" smtClean="0">
              <a:latin typeface="Arial"/>
              <a:cs typeface="Arial"/>
            </a:endParaRPr>
          </a:p>
          <a:p>
            <a:r>
              <a:rPr lang="en-GB" sz="3200" dirty="0" smtClean="0"/>
              <a:t>Our </a:t>
            </a:r>
            <a:r>
              <a:rPr lang="en-GB" sz="3200" dirty="0"/>
              <a:t>conversations are now digitally recorded. It all started with emails but nowadays most of our conversations leave a digital trail. Just think of all the conversations we have on social media sites like Facebook or Twitter. Even many of our phone conversations are now digitally recorded. </a:t>
            </a:r>
          </a:p>
          <a:p>
            <a:endParaRPr lang="en-GB" sz="2800" dirty="0">
              <a:latin typeface="Arial"/>
              <a:cs typeface="Arial"/>
            </a:endParaRPr>
          </a:p>
        </p:txBody>
      </p:sp>
    </p:spTree>
    <p:extLst>
      <p:ext uri="{BB962C8B-B14F-4D97-AF65-F5344CB8AC3E}">
        <p14:creationId xmlns:p14="http://schemas.microsoft.com/office/powerpoint/2010/main" val="8281682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2"/>
          </p:cNvPr>
          <p:cNvSpPr/>
          <p:nvPr/>
        </p:nvSpPr>
        <p:spPr>
          <a:xfrm>
            <a:off x="7237167" y="5110745"/>
            <a:ext cx="1644811" cy="158371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Rectangle 4"/>
          <p:cNvSpPr/>
          <p:nvPr/>
        </p:nvSpPr>
        <p:spPr>
          <a:xfrm>
            <a:off x="467544" y="332656"/>
            <a:ext cx="7416824" cy="5940087"/>
          </a:xfrm>
          <a:prstGeom prst="rect">
            <a:avLst/>
          </a:prstGeom>
        </p:spPr>
        <p:txBody>
          <a:bodyPr wrap="square">
            <a:spAutoFit/>
          </a:bodyPr>
          <a:lstStyle/>
          <a:p>
            <a:r>
              <a:rPr lang="en-GB" sz="4400" b="1" dirty="0">
                <a:latin typeface="Arial"/>
                <a:cs typeface="Arial"/>
              </a:rPr>
              <a:t>Photo and Video Image </a:t>
            </a:r>
            <a:r>
              <a:rPr lang="en-GB" sz="4400" b="1" dirty="0" smtClean="0">
                <a:latin typeface="Arial"/>
                <a:cs typeface="Arial"/>
              </a:rPr>
              <a:t>Data</a:t>
            </a:r>
          </a:p>
          <a:p>
            <a:endParaRPr lang="en-GB" sz="800" b="1" dirty="0" smtClean="0">
              <a:latin typeface="Arial"/>
              <a:cs typeface="Arial"/>
            </a:endParaRPr>
          </a:p>
          <a:p>
            <a:r>
              <a:rPr lang="en-GB" sz="3200" dirty="0" smtClean="0"/>
              <a:t>Just think about all the pictures we take on our smart phones or digital cameras. We upload and share 100s of thousands of them on social media sites every second. The increasing amounts of CCTV cameras take video images and we up-load hundreds of hours of video images to YouTube and other sites </a:t>
            </a:r>
            <a:r>
              <a:rPr lang="en-GB" sz="3200" dirty="0"/>
              <a:t>every minute </a:t>
            </a:r>
            <a:r>
              <a:rPr lang="en-GB" sz="3200" dirty="0" smtClean="0"/>
              <a:t>. </a:t>
            </a:r>
            <a:endParaRPr lang="en-GB" sz="3200" dirty="0" smtClean="0">
              <a:latin typeface="Calibri"/>
            </a:endParaRPr>
          </a:p>
          <a:p>
            <a:endParaRPr lang="en-GB" sz="2800" dirty="0">
              <a:latin typeface="Arial"/>
              <a:cs typeface="Arial"/>
            </a:endParaRPr>
          </a:p>
        </p:txBody>
      </p:sp>
    </p:spTree>
    <p:extLst>
      <p:ext uri="{BB962C8B-B14F-4D97-AF65-F5344CB8AC3E}">
        <p14:creationId xmlns:p14="http://schemas.microsoft.com/office/powerpoint/2010/main" val="3125806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2"/>
          </p:cNvPr>
          <p:cNvSpPr/>
          <p:nvPr/>
        </p:nvSpPr>
        <p:spPr>
          <a:xfrm>
            <a:off x="7237167" y="5110745"/>
            <a:ext cx="1644811" cy="158371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Rectangle 4"/>
          <p:cNvSpPr/>
          <p:nvPr/>
        </p:nvSpPr>
        <p:spPr>
          <a:xfrm>
            <a:off x="467544" y="476672"/>
            <a:ext cx="7416824" cy="6247864"/>
          </a:xfrm>
          <a:prstGeom prst="rect">
            <a:avLst/>
          </a:prstGeom>
        </p:spPr>
        <p:txBody>
          <a:bodyPr wrap="square">
            <a:spAutoFit/>
          </a:bodyPr>
          <a:lstStyle/>
          <a:p>
            <a:r>
              <a:rPr lang="en-GB" sz="4400" b="1" dirty="0" smtClean="0">
                <a:latin typeface="Arial"/>
                <a:cs typeface="Arial"/>
              </a:rPr>
              <a:t>Sensor Data</a:t>
            </a:r>
            <a:endParaRPr lang="en-GB" sz="4400" b="1" dirty="0">
              <a:latin typeface="Arial"/>
              <a:cs typeface="Arial"/>
            </a:endParaRPr>
          </a:p>
          <a:p>
            <a:endParaRPr lang="en-GB" sz="800" b="1" dirty="0" smtClean="0">
              <a:latin typeface="Arial"/>
              <a:cs typeface="Arial"/>
            </a:endParaRPr>
          </a:p>
          <a:p>
            <a:r>
              <a:rPr lang="en-GB" sz="3200" dirty="0"/>
              <a:t>We are increasingly surrounded by sensors that collect and share data. Take your smart phone, it contains a global positioning sensor to track exactly where you are every second of the day,  it includes an </a:t>
            </a:r>
            <a:r>
              <a:rPr lang="en-GB" sz="3200" dirty="0" err="1"/>
              <a:t>accelometer</a:t>
            </a:r>
            <a:r>
              <a:rPr lang="en-GB" sz="3200" dirty="0"/>
              <a:t> to track the speed and direction at which you are travelling. We now have sensors in many devices and products.</a:t>
            </a:r>
          </a:p>
          <a:p>
            <a:r>
              <a:rPr lang="en-GB" sz="3200" dirty="0" smtClean="0">
                <a:latin typeface="Calibri"/>
              </a:rPr>
              <a:t> </a:t>
            </a:r>
            <a:endParaRPr lang="en-GB" sz="3200" dirty="0">
              <a:latin typeface="Calibri"/>
            </a:endParaRPr>
          </a:p>
          <a:p>
            <a:endParaRPr lang="en-GB" sz="2800" dirty="0">
              <a:latin typeface="Arial"/>
              <a:cs typeface="Arial"/>
            </a:endParaRPr>
          </a:p>
        </p:txBody>
      </p:sp>
    </p:spTree>
    <p:extLst>
      <p:ext uri="{BB962C8B-B14F-4D97-AF65-F5344CB8AC3E}">
        <p14:creationId xmlns:p14="http://schemas.microsoft.com/office/powerpoint/2010/main" val="7359905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2"/>
          </p:cNvPr>
          <p:cNvSpPr/>
          <p:nvPr/>
        </p:nvSpPr>
        <p:spPr>
          <a:xfrm>
            <a:off x="7237167" y="5110745"/>
            <a:ext cx="1644811" cy="158371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Rectangle 4"/>
          <p:cNvSpPr/>
          <p:nvPr/>
        </p:nvSpPr>
        <p:spPr>
          <a:xfrm>
            <a:off x="467544" y="332656"/>
            <a:ext cx="7056784" cy="6370975"/>
          </a:xfrm>
          <a:prstGeom prst="rect">
            <a:avLst/>
          </a:prstGeom>
        </p:spPr>
        <p:txBody>
          <a:bodyPr wrap="square">
            <a:spAutoFit/>
          </a:bodyPr>
          <a:lstStyle/>
          <a:p>
            <a:r>
              <a:rPr lang="en-GB" sz="4400" b="1" dirty="0" smtClean="0">
                <a:latin typeface="Arial"/>
                <a:cs typeface="Arial"/>
              </a:rPr>
              <a:t>The Internet of Things Data</a:t>
            </a:r>
            <a:endParaRPr lang="en-GB" sz="4400" b="1" dirty="0">
              <a:latin typeface="Arial"/>
              <a:cs typeface="Arial"/>
            </a:endParaRPr>
          </a:p>
          <a:p>
            <a:endParaRPr lang="en-GB" sz="800" b="1" dirty="0" smtClean="0">
              <a:latin typeface="Arial"/>
              <a:cs typeface="Arial"/>
            </a:endParaRPr>
          </a:p>
          <a:p>
            <a:r>
              <a:rPr lang="en-GB" sz="2800" dirty="0"/>
              <a:t>We now have smart TVs that are able to collect and process data, we have smart watches, smart fridges, and smart alarms. The Internet of Things, or Internet of Everything connects these devices so </a:t>
            </a:r>
            <a:r>
              <a:rPr lang="en-GB" sz="2800" dirty="0" smtClean="0"/>
              <a:t>that e.g. </a:t>
            </a:r>
            <a:r>
              <a:rPr lang="en-GB" sz="2800" dirty="0"/>
              <a:t>the traffic sensors on the road send data to your alarm clock which will wake you up earlier than planned because the blocked road means you have to leave earlier to make your 9am meeting… </a:t>
            </a:r>
          </a:p>
          <a:p>
            <a:r>
              <a:rPr lang="en-GB" sz="3200" dirty="0" smtClean="0">
                <a:latin typeface="Calibri"/>
              </a:rPr>
              <a:t>. </a:t>
            </a:r>
            <a:endParaRPr lang="en-GB" sz="3200" dirty="0">
              <a:latin typeface="Calibri"/>
            </a:endParaRPr>
          </a:p>
          <a:p>
            <a:endParaRPr lang="en-GB" sz="2800" dirty="0">
              <a:latin typeface="Arial"/>
              <a:cs typeface="Arial"/>
            </a:endParaRPr>
          </a:p>
        </p:txBody>
      </p:sp>
    </p:spTree>
    <p:extLst>
      <p:ext uri="{BB962C8B-B14F-4D97-AF65-F5344CB8AC3E}">
        <p14:creationId xmlns:p14="http://schemas.microsoft.com/office/powerpoint/2010/main" val="195028143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TotalTime>
  <Words>1492</Words>
  <Application>Microsoft Office PowerPoint</Application>
  <PresentationFormat>On-screen Show (4:3)</PresentationFormat>
  <Paragraphs>118</Paragraphs>
  <Slides>25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Big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Camilla</dc:creator>
  <cp:lastModifiedBy>admin</cp:lastModifiedBy>
  <cp:revision>18</cp:revision>
  <dcterms:created xsi:type="dcterms:W3CDTF">2016-03-28T02:51:41Z</dcterms:created>
  <dcterms:modified xsi:type="dcterms:W3CDTF">2017-03-24T02:57:11Z</dcterms:modified>
</cp:coreProperties>
</file>